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21"/>
  </p:notesMasterIdLst>
  <p:sldIdLst>
    <p:sldId id="256" r:id="rId5"/>
    <p:sldId id="257" r:id="rId6"/>
    <p:sldId id="262" r:id="rId7"/>
    <p:sldId id="261" r:id="rId8"/>
    <p:sldId id="419" r:id="rId9"/>
    <p:sldId id="470" r:id="rId10"/>
    <p:sldId id="420" r:id="rId11"/>
    <p:sldId id="467" r:id="rId12"/>
    <p:sldId id="433" r:id="rId13"/>
    <p:sldId id="258" r:id="rId14"/>
    <p:sldId id="259" r:id="rId15"/>
    <p:sldId id="471" r:id="rId16"/>
    <p:sldId id="260" r:id="rId17"/>
    <p:sldId id="461" r:id="rId18"/>
    <p:sldId id="465" r:id="rId19"/>
    <p:sldId id="434"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EF3DF8-C37D-4B79-BB06-26AED46B7637}" v="15" dt="2023-09-24T14:21:34.114"/>
    <p1510:client id="{CA232161-1203-39F3-0F53-D87EA457038B}" v="15" dt="2023-09-25T11:02:14.5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65" autoAdjust="0"/>
    <p:restoredTop sz="94660"/>
  </p:normalViewPr>
  <p:slideViewPr>
    <p:cSldViewPr snapToGrid="0">
      <p:cViewPr varScale="1">
        <p:scale>
          <a:sx n="105" d="100"/>
          <a:sy n="105" d="100"/>
        </p:scale>
        <p:origin x="834" y="96"/>
      </p:cViewPr>
      <p:guideLst/>
    </p:cSldViewPr>
  </p:slideViewPr>
  <p:notesTextViewPr>
    <p:cViewPr>
      <p:scale>
        <a:sx n="1" d="1"/>
        <a:sy n="1" d="1"/>
      </p:scale>
      <p:origin x="0" y="0"/>
    </p:cViewPr>
  </p:notesTextViewPr>
  <p:gridSpacing cx="72008" cy="72008"/>
</p:viewPr>
</file>

<file path=ppt/_rels/presentation.xml.rels>&#65279;<?xml version="1.0" encoding="utf-8"?><Relationships xmlns="http://schemas.openxmlformats.org/package/2006/relationships"><Relationship Type="http://schemas.openxmlformats.org/officeDocument/2006/relationships/slide" Target="slides/slide4.xml" Id="rId8" /><Relationship Type="http://schemas.openxmlformats.org/officeDocument/2006/relationships/slide" Target="slides/slide9.xml" Id="rId13" /><Relationship Type="http://schemas.openxmlformats.org/officeDocument/2006/relationships/slide" Target="slides/slide14.xml" Id="rId18" /><Relationship Type="http://schemas.openxmlformats.org/officeDocument/2006/relationships/customXml" Target="../customXml/item3.xml" Id="rId3" /><Relationship Type="http://schemas.openxmlformats.org/officeDocument/2006/relationships/notesMaster" Target="notesMasters/notesMaster1.xml" Id="rId21" /><Relationship Type="http://schemas.openxmlformats.org/officeDocument/2006/relationships/slide" Target="slides/slide3.xml" Id="rId7" /><Relationship Type="http://schemas.openxmlformats.org/officeDocument/2006/relationships/slide" Target="slides/slide8.xml" Id="rId12" /><Relationship Type="http://schemas.openxmlformats.org/officeDocument/2006/relationships/slide" Target="slides/slide13.xml" Id="rId17" /><Relationship Type="http://schemas.openxmlformats.org/officeDocument/2006/relationships/tableStyles" Target="tableStyles.xml" Id="rId25" /><Relationship Type="http://schemas.openxmlformats.org/officeDocument/2006/relationships/customXml" Target="../customXml/item2.xml" Id="rId2" /><Relationship Type="http://schemas.openxmlformats.org/officeDocument/2006/relationships/slide" Target="slides/slide12.xml" Id="rId16" /><Relationship Type="http://schemas.openxmlformats.org/officeDocument/2006/relationships/slide" Target="slides/slide16.xml" Id="rId20" /><Relationship Type="http://schemas.openxmlformats.org/officeDocument/2006/relationships/customXml" Target="../customXml/item1.xml" Id="rId1" /><Relationship Type="http://schemas.openxmlformats.org/officeDocument/2006/relationships/slide" Target="slides/slide2.xml" Id="rId6" /><Relationship Type="http://schemas.openxmlformats.org/officeDocument/2006/relationships/slide" Target="slides/slide7.xml" Id="rId11" /><Relationship Type="http://schemas.openxmlformats.org/officeDocument/2006/relationships/theme" Target="theme/theme1.xml" Id="rId24" /><Relationship Type="http://schemas.openxmlformats.org/officeDocument/2006/relationships/slide" Target="slides/slide1.xml" Id="rId5" /><Relationship Type="http://schemas.openxmlformats.org/officeDocument/2006/relationships/slide" Target="slides/slide11.xml" Id="rId15" /><Relationship Type="http://schemas.openxmlformats.org/officeDocument/2006/relationships/viewProps" Target="viewProps.xml" Id="rId23" /><Relationship Type="http://schemas.openxmlformats.org/officeDocument/2006/relationships/slide" Target="slides/slide6.xml" Id="rId10" /><Relationship Type="http://schemas.openxmlformats.org/officeDocument/2006/relationships/slide" Target="slides/slide15.xml" Id="rId19" /><Relationship Type="http://schemas.openxmlformats.org/officeDocument/2006/relationships/slideMaster" Target="slideMasters/slideMaster1.xml" Id="rId4" /><Relationship Type="http://schemas.openxmlformats.org/officeDocument/2006/relationships/slide" Target="slides/slide5.xml" Id="rId9" /><Relationship Type="http://schemas.openxmlformats.org/officeDocument/2006/relationships/slide" Target="slides/slide10.xml" Id="rId14" /><Relationship Type="http://schemas.openxmlformats.org/officeDocument/2006/relationships/presProps" Target="presProps.xml" Id="rId22" /><Relationship Type="http://schemas.microsoft.com/office/2015/10/relationships/revisionInfo" Target="revisionInfo.xml" Id="rId27"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038B20-CAC5-4833-B801-D768D267CE67}" type="datetimeFigureOut">
              <a:rPr lang="en-GB" smtClean="0"/>
              <a:t>25/09/2023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D7670F7-F900-48B8-8714-12CE51B7CFC4}" type="slidenum">
              <a:rPr lang="en-GB" smtClean="0"/>
              <a:t>‹#›</a:t>
            </a:fld>
            <a:endParaRPr lang="en-GB"/>
          </a:p>
        </p:txBody>
      </p:sp>
    </p:spTree>
    <p:extLst>
      <p:ext uri="{BB962C8B-B14F-4D97-AF65-F5344CB8AC3E}">
        <p14:creationId xmlns:p14="http://schemas.microsoft.com/office/powerpoint/2010/main" val="5157896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Sans-Serif"/>
              <a:buNone/>
            </a:pPr>
            <a:r>
              <a:rPr lang="en-GB" b="1" dirty="0">
                <a:latin typeface="Calibri"/>
                <a:cs typeface="Calibri"/>
              </a:rPr>
              <a:t>Slide purpose:</a:t>
            </a:r>
          </a:p>
          <a:p>
            <a:pPr marL="171450" indent="-171450">
              <a:buFont typeface="Arial,Sans-Serif"/>
              <a:buChar char="•"/>
            </a:pPr>
            <a:r>
              <a:rPr lang="en-GB" b="0" dirty="0"/>
              <a:t>To provide an overview of </a:t>
            </a:r>
            <a:r>
              <a:rPr lang="en-GB" dirty="0">
                <a:latin typeface="Calibri"/>
                <a:cs typeface="Calibri"/>
              </a:rPr>
              <a:t>the Phase 2 sounds</a:t>
            </a:r>
          </a:p>
          <a:p>
            <a:pPr marL="171450" indent="-171450">
              <a:buFont typeface="Arial,Sans-Serif"/>
              <a:buChar char="•"/>
            </a:pPr>
            <a:endParaRPr lang="en-GB" dirty="0">
              <a:latin typeface="Calibri"/>
              <a:cs typeface="Calibri"/>
            </a:endParaRPr>
          </a:p>
          <a:p>
            <a:pPr marL="0" indent="0">
              <a:buFont typeface="Arial,Sans-Serif"/>
              <a:buNone/>
            </a:pPr>
            <a:r>
              <a:rPr lang="en-GB" b="1" dirty="0">
                <a:latin typeface="Calibri"/>
                <a:cs typeface="Calibri"/>
              </a:rPr>
              <a:t>Suggested script:</a:t>
            </a:r>
            <a:endParaRPr lang="en-US" b="0" dirty="0">
              <a:latin typeface="Calibri"/>
              <a:cs typeface="Calibri"/>
            </a:endParaRPr>
          </a:p>
          <a:p>
            <a:pPr marL="171450" indent="-171450">
              <a:buFont typeface="Arial,Sans-Serif"/>
              <a:buChar char="•"/>
            </a:pPr>
            <a:r>
              <a:rPr lang="en-US" i="1" dirty="0"/>
              <a:t>We usually teach four new sounds a week and have a review lesson on a Friday. </a:t>
            </a:r>
          </a:p>
          <a:p>
            <a:pPr marL="171450" indent="-171450">
              <a:buFont typeface="Arial,Sans-Serif"/>
              <a:buChar char="•"/>
            </a:pPr>
            <a:r>
              <a:rPr lang="en-US" i="1" dirty="0"/>
              <a:t>You will get a list of the sounds that we are learning to have at home. This will help you with letter formation (handwriting) and pronunciation.  </a:t>
            </a:r>
          </a:p>
          <a:p>
            <a:pPr marL="171450" indent="-171450">
              <a:buFont typeface="Arial,Sans-Serif"/>
              <a:buChar char="•"/>
            </a:pPr>
            <a:r>
              <a:rPr lang="en-US" i="0" dirty="0"/>
              <a:t>Give the Phase 2 grapheme information sheet for Autumn 1 to parents.</a:t>
            </a:r>
          </a:p>
        </p:txBody>
      </p:sp>
    </p:spTree>
    <p:extLst>
      <p:ext uri="{BB962C8B-B14F-4D97-AF65-F5344CB8AC3E}">
        <p14:creationId xmlns:p14="http://schemas.microsoft.com/office/powerpoint/2010/main" val="24811671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a:buNone/>
            </a:pPr>
            <a:r>
              <a:rPr lang="en-GB" b="1" dirty="0">
                <a:latin typeface="Calibri"/>
                <a:cs typeface="Calibri"/>
              </a:rPr>
              <a:t>Slide purpose:</a:t>
            </a:r>
          </a:p>
          <a:p>
            <a:pPr marL="171450" indent="-171450">
              <a:buFont typeface="Arial"/>
              <a:buChar char="•"/>
            </a:pPr>
            <a:r>
              <a:rPr lang="en-GB" dirty="0">
                <a:latin typeface="Calibri"/>
                <a:cs typeface="Calibri"/>
              </a:rPr>
              <a:t>To practise the Phase 2 sounds</a:t>
            </a:r>
            <a:endParaRPr lang="en-US" dirty="0"/>
          </a:p>
          <a:p>
            <a:pPr marL="171450" indent="-171450">
              <a:buFont typeface="Arial"/>
              <a:buChar char="•"/>
            </a:pPr>
            <a:endParaRPr lang="en-GB" b="1" dirty="0">
              <a:latin typeface="Calibri"/>
              <a:cs typeface="Calibri"/>
            </a:endParaRPr>
          </a:p>
          <a:p>
            <a:pPr marL="0" indent="0">
              <a:buFont typeface="Arial"/>
              <a:buNone/>
            </a:pPr>
            <a:r>
              <a:rPr lang="en-GB" b="1" dirty="0">
                <a:latin typeface="Calibri"/>
                <a:cs typeface="Calibri"/>
              </a:rPr>
              <a:t>Notes</a:t>
            </a:r>
            <a:endParaRPr lang="en-US" b="0" dirty="0">
              <a:latin typeface="Calibri" panose="020F0502020204030204" pitchFamily="34" charset="0"/>
              <a:cs typeface="Calibri" panose="020F0502020204030204" pitchFamily="34" charset="0"/>
            </a:endParaRPr>
          </a:p>
          <a:p>
            <a:pPr marL="171450" indent="-171450">
              <a:buFont typeface="Arial"/>
              <a:buChar char="•"/>
            </a:pPr>
            <a:r>
              <a:rPr lang="en-US" dirty="0">
                <a:latin typeface="Calibri"/>
                <a:ea typeface="Calibri"/>
                <a:cs typeface="Calibri"/>
              </a:rPr>
              <a:t>Give out </a:t>
            </a:r>
            <a:r>
              <a:rPr lang="en-US" baseline="0" dirty="0">
                <a:latin typeface="Calibri"/>
                <a:ea typeface="Calibri"/>
                <a:cs typeface="Calibri"/>
              </a:rPr>
              <a:t>the </a:t>
            </a:r>
            <a:r>
              <a:rPr lang="en-US" dirty="0">
                <a:latin typeface="Calibri"/>
                <a:ea typeface="Calibri"/>
                <a:cs typeface="Calibri"/>
              </a:rPr>
              <a:t>parent handout and the Phase 2 and 3 grapheme mat.</a:t>
            </a:r>
          </a:p>
          <a:p>
            <a:pPr marL="171450" indent="-171450">
              <a:buFont typeface="Arial"/>
              <a:buChar char="•"/>
            </a:pPr>
            <a:r>
              <a:rPr lang="en-US" dirty="0">
                <a:latin typeface="Calibri"/>
                <a:ea typeface="Calibri"/>
                <a:cs typeface="Calibri"/>
              </a:rPr>
              <a:t>Play the videos/teach the parents to say the Phase 2 sounds: https://</a:t>
            </a:r>
            <a:r>
              <a:rPr lang="en-US" dirty="0" err="1">
                <a:latin typeface="Calibri"/>
                <a:ea typeface="Calibri"/>
                <a:cs typeface="Calibri"/>
              </a:rPr>
              <a:t>www.littlewandlelettersandsounds.org.uk</a:t>
            </a:r>
            <a:r>
              <a:rPr lang="en-US" dirty="0">
                <a:latin typeface="Calibri"/>
                <a:ea typeface="Calibri"/>
                <a:cs typeface="Calibri"/>
              </a:rPr>
              <a:t>/resources/for-parents/</a:t>
            </a:r>
          </a:p>
          <a:p>
            <a:pPr marL="171450" indent="-171450">
              <a:buFont typeface="Arial"/>
              <a:buChar char="•"/>
            </a:pPr>
            <a:r>
              <a:rPr lang="en-US" dirty="0">
                <a:latin typeface="Calibri"/>
                <a:ea typeface="Calibri"/>
                <a:cs typeface="Calibri"/>
              </a:rPr>
              <a:t>Show parents where to access these videos in the ‘For parents’ area of the Little Wandle website.</a:t>
            </a:r>
          </a:p>
        </p:txBody>
      </p:sp>
    </p:spTree>
    <p:extLst>
      <p:ext uri="{BB962C8B-B14F-4D97-AF65-F5344CB8AC3E}">
        <p14:creationId xmlns:p14="http://schemas.microsoft.com/office/powerpoint/2010/main" val="33863601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a:buNone/>
            </a:pPr>
            <a:r>
              <a:rPr lang="en-GB" b="1" dirty="0">
                <a:latin typeface="Calibri"/>
                <a:cs typeface="Calibri"/>
              </a:rPr>
              <a:t>Slide purpose:</a:t>
            </a:r>
          </a:p>
          <a:p>
            <a:pPr marL="171450" indent="-171450">
              <a:buFont typeface="Arial"/>
              <a:buChar char="•"/>
            </a:pPr>
            <a:r>
              <a:rPr lang="en-GB" b="0" dirty="0">
                <a:latin typeface="Calibri"/>
                <a:cs typeface="Calibri"/>
              </a:rPr>
              <a:t>To provide an overview </a:t>
            </a:r>
            <a:r>
              <a:rPr lang="en-GB" dirty="0">
                <a:latin typeface="Calibri"/>
                <a:cs typeface="Calibri"/>
              </a:rPr>
              <a:t>of blending</a:t>
            </a:r>
            <a:endParaRPr lang="en-US" dirty="0"/>
          </a:p>
          <a:p>
            <a:pPr marL="171450" indent="-171450">
              <a:buFont typeface="Arial"/>
              <a:buChar char="•"/>
            </a:pPr>
            <a:endParaRPr lang="en-GB" b="1" dirty="0">
              <a:latin typeface="Calibri"/>
              <a:cs typeface="Calibri"/>
            </a:endParaRPr>
          </a:p>
          <a:p>
            <a:pPr marL="0" indent="0">
              <a:buFont typeface="Arial"/>
              <a:buNone/>
            </a:pPr>
            <a:r>
              <a:rPr lang="en-GB" b="1" dirty="0">
                <a:latin typeface="Calibri"/>
                <a:cs typeface="Calibri"/>
              </a:rPr>
              <a:t>Suggested script:</a:t>
            </a:r>
            <a:endParaRPr lang="en-US" b="0" dirty="0">
              <a:latin typeface="Calibri" panose="020F0502020204030204" pitchFamily="34" charset="0"/>
              <a:cs typeface="Calibri" panose="020F0502020204030204" pitchFamily="34" charset="0"/>
            </a:endParaRPr>
          </a:p>
          <a:p>
            <a:pPr marL="171450" indent="-171450">
              <a:buFont typeface="Arial"/>
              <a:buChar char="•"/>
            </a:pPr>
            <a:r>
              <a:rPr lang="en-US" i="1" dirty="0"/>
              <a:t>Some children learn to blend really quickly, and others take a little longer. </a:t>
            </a:r>
          </a:p>
          <a:p>
            <a:pPr marL="171450" indent="-171450">
              <a:buFont typeface="Arial"/>
              <a:buChar char="•"/>
            </a:pPr>
            <a:r>
              <a:rPr lang="en-US" i="1" dirty="0"/>
              <a:t>If your child is finding it difficult, ask your child’s teacher for ways to help at home – playing blending games at home is so helpful!</a:t>
            </a:r>
          </a:p>
          <a:p>
            <a:pPr marL="171450" marR="0" lvl="0" indent="-171450" algn="l" defTabSz="914400" rtl="0" eaLnBrk="0" fontAlgn="base" latinLnBrk="0" hangingPunct="0">
              <a:lnSpc>
                <a:spcPct val="100000"/>
              </a:lnSpc>
              <a:spcBef>
                <a:spcPct val="0"/>
              </a:spcBef>
              <a:spcAft>
                <a:spcPct val="0"/>
              </a:spcAft>
              <a:buClrTx/>
              <a:buSzTx/>
              <a:buFont typeface="Arial"/>
              <a:buChar char="•"/>
              <a:tabLst/>
              <a:defRPr/>
            </a:pPr>
            <a:r>
              <a:rPr lang="en-US" dirty="0"/>
              <a:t>Show parents the ‘How we teach blending’ video from ‘For parents’ area of the website: https://</a:t>
            </a:r>
            <a:r>
              <a:rPr lang="en-US" dirty="0" err="1"/>
              <a:t>www.littlewandlelettersandsounds.org.uk</a:t>
            </a:r>
            <a:r>
              <a:rPr lang="en-US" dirty="0"/>
              <a:t>/resources/for-parents/</a:t>
            </a:r>
          </a:p>
          <a:p>
            <a:pPr marL="171450" indent="-171450">
              <a:buFont typeface="Arial"/>
              <a:buChar char="•"/>
            </a:pPr>
            <a:endParaRPr lang="en-US" dirty="0"/>
          </a:p>
        </p:txBody>
      </p:sp>
    </p:spTree>
    <p:extLst>
      <p:ext uri="{BB962C8B-B14F-4D97-AF65-F5344CB8AC3E}">
        <p14:creationId xmlns:p14="http://schemas.microsoft.com/office/powerpoint/2010/main" val="3531044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a:buNone/>
            </a:pPr>
            <a:r>
              <a:rPr lang="en-GB" b="1" dirty="0">
                <a:latin typeface="Calibri"/>
                <a:cs typeface="Calibri"/>
              </a:rPr>
              <a:t>Slide purpose:</a:t>
            </a:r>
          </a:p>
          <a:p>
            <a:pPr marL="171450" indent="-171450">
              <a:buFont typeface="Arial"/>
              <a:buChar char="•"/>
            </a:pPr>
            <a:r>
              <a:rPr lang="en-GB" b="0" dirty="0">
                <a:latin typeface="Calibri"/>
                <a:cs typeface="Calibri"/>
              </a:rPr>
              <a:t>To introduce</a:t>
            </a:r>
            <a:r>
              <a:rPr lang="en-GB" b="0" baseline="0" dirty="0">
                <a:latin typeface="Calibri"/>
                <a:cs typeface="Calibri"/>
              </a:rPr>
              <a:t> tricky words</a:t>
            </a:r>
            <a:endParaRPr lang="en-US" b="0" dirty="0"/>
          </a:p>
          <a:p>
            <a:pPr marL="171450" indent="-171450">
              <a:buFont typeface="Arial"/>
              <a:buChar char="•"/>
            </a:pPr>
            <a:endParaRPr lang="en-GB" b="1" dirty="0">
              <a:latin typeface="Calibri"/>
              <a:cs typeface="Calibri"/>
            </a:endParaRPr>
          </a:p>
          <a:p>
            <a:pPr marL="0" indent="0">
              <a:buFont typeface="Arial"/>
              <a:buNone/>
            </a:pPr>
            <a:r>
              <a:rPr lang="en-GB" b="1" dirty="0">
                <a:latin typeface="Calibri"/>
                <a:cs typeface="Calibri"/>
              </a:rPr>
              <a:t>Notes:</a:t>
            </a:r>
            <a:endParaRPr lang="en-US" b="0" dirty="0">
              <a:latin typeface="Calibri" panose="020F0502020204030204" pitchFamily="34" charset="0"/>
              <a:cs typeface="Calibri" panose="020F0502020204030204" pitchFamily="34" charset="0"/>
            </a:endParaRPr>
          </a:p>
          <a:p>
            <a:pPr marL="171450" indent="-171450">
              <a:buFont typeface="Arial"/>
              <a:buChar char="•"/>
            </a:pPr>
            <a:r>
              <a:rPr lang="en-US" i="0" dirty="0">
                <a:latin typeface="Calibri"/>
                <a:cs typeface="Calibri"/>
              </a:rPr>
              <a:t>Read the slide.</a:t>
            </a:r>
          </a:p>
          <a:p>
            <a:pPr marL="171450" indent="-171450">
              <a:buFont typeface="Arial"/>
              <a:buChar char="•"/>
              <a:defRPr/>
            </a:pPr>
            <a:r>
              <a:rPr lang="en-US" b="0" i="0" dirty="0">
                <a:latin typeface="Calibri"/>
                <a:cs typeface="Calibri"/>
              </a:rPr>
              <a:t>You may wish to give parents a copy of the document ‘Phase 2 tricky words: Reception Autumn term – Information for parents and carers</a:t>
            </a:r>
            <a:r>
              <a:rPr lang="en-US" dirty="0">
                <a:latin typeface="Calibri"/>
                <a:cs typeface="Calibri"/>
              </a:rPr>
              <a:t>'. </a:t>
            </a:r>
            <a:endParaRPr lang="en-US" i="1" dirty="0"/>
          </a:p>
        </p:txBody>
      </p:sp>
    </p:spTree>
    <p:extLst>
      <p:ext uri="{BB962C8B-B14F-4D97-AF65-F5344CB8AC3E}">
        <p14:creationId xmlns:p14="http://schemas.microsoft.com/office/powerpoint/2010/main" val="41135369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a:buNone/>
            </a:pPr>
            <a:r>
              <a:rPr lang="en-GB" b="1" dirty="0">
                <a:latin typeface="Calibri"/>
                <a:cs typeface="Calibri"/>
              </a:rPr>
              <a:t>Slide purpose:</a:t>
            </a:r>
          </a:p>
          <a:p>
            <a:pPr marL="171450" indent="-171450">
              <a:buFont typeface="Arial" panose="020B0604020202020204" pitchFamily="34" charset="0"/>
              <a:buChar char="•"/>
            </a:pPr>
            <a:r>
              <a:rPr lang="en-GB" b="0" dirty="0">
                <a:latin typeface="Calibri"/>
                <a:cs typeface="Calibri"/>
              </a:rPr>
              <a:t>To provide an overview </a:t>
            </a:r>
            <a:r>
              <a:rPr lang="en-GB" dirty="0">
                <a:latin typeface="Calibri"/>
                <a:cs typeface="Calibri"/>
              </a:rPr>
              <a:t>of </a:t>
            </a:r>
            <a:r>
              <a:rPr lang="en-GB" baseline="0" dirty="0">
                <a:latin typeface="Calibri"/>
                <a:cs typeface="Calibri"/>
              </a:rPr>
              <a:t>tricky words</a:t>
            </a:r>
            <a:endParaRPr lang="en-US" dirty="0"/>
          </a:p>
          <a:p>
            <a:pPr marL="171450" indent="-171450">
              <a:buFont typeface="Arial"/>
              <a:buChar char="•"/>
            </a:pPr>
            <a:endParaRPr lang="en-GB" b="1" dirty="0">
              <a:latin typeface="Calibri"/>
              <a:cs typeface="Calibri"/>
            </a:endParaRPr>
          </a:p>
          <a:p>
            <a:pPr marL="0" indent="0">
              <a:buFont typeface="Arial"/>
              <a:buNone/>
            </a:pPr>
            <a:r>
              <a:rPr lang="en-GB" b="1" dirty="0">
                <a:latin typeface="Calibri"/>
                <a:cs typeface="Calibri"/>
              </a:rPr>
              <a:t>Notes</a:t>
            </a:r>
            <a:endParaRPr lang="en-US" b="0" dirty="0">
              <a:latin typeface="Calibri" panose="020F0502020204030204" pitchFamily="34" charset="0"/>
              <a:cs typeface="Calibri" panose="020F0502020204030204" pitchFamily="34" charset="0"/>
            </a:endParaRPr>
          </a:p>
          <a:p>
            <a:pPr marL="171450" indent="-171450">
              <a:buFont typeface="Arial"/>
              <a:buChar char="•"/>
            </a:pPr>
            <a:r>
              <a:rPr lang="en-US" i="0" dirty="0"/>
              <a:t>Watch the ‘How we teach tricky words’ video on the website: https://</a:t>
            </a:r>
            <a:r>
              <a:rPr lang="en-US" i="0" dirty="0" err="1"/>
              <a:t>www.littlewandlelettersandsounds.org.uk</a:t>
            </a:r>
            <a:r>
              <a:rPr lang="en-US" i="0" dirty="0"/>
              <a:t>/resources/for-parents/</a:t>
            </a:r>
          </a:p>
          <a:p>
            <a:endParaRPr lang="en-US" dirty="0"/>
          </a:p>
        </p:txBody>
      </p:sp>
    </p:spTree>
    <p:extLst>
      <p:ext uri="{BB962C8B-B14F-4D97-AF65-F5344CB8AC3E}">
        <p14:creationId xmlns:p14="http://schemas.microsoft.com/office/powerpoint/2010/main" val="841615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a:buNone/>
            </a:pPr>
            <a:r>
              <a:rPr lang="en-GB" b="1" dirty="0">
                <a:latin typeface="Calibri"/>
                <a:cs typeface="Calibri"/>
              </a:rPr>
              <a:t>Slide </a:t>
            </a:r>
            <a:r>
              <a:rPr lang="en-GB" b="1">
                <a:latin typeface="Calibri"/>
                <a:cs typeface="Calibri"/>
              </a:rPr>
              <a:t>purpose:</a:t>
            </a:r>
            <a:endParaRPr lang="en-GB" b="1" dirty="0">
              <a:latin typeface="Calibri"/>
              <a:cs typeface="Calibri"/>
            </a:endParaRPr>
          </a:p>
          <a:p>
            <a:pPr marL="171450" indent="-171450">
              <a:buFont typeface="Arial"/>
              <a:buChar char="•"/>
            </a:pPr>
            <a:r>
              <a:rPr lang="en-GB" dirty="0">
                <a:latin typeface="Calibri"/>
                <a:cs typeface="Calibri"/>
              </a:rPr>
              <a:t>To give guidance on reading wordless books</a:t>
            </a:r>
            <a:r>
              <a:rPr lang="en-GB" baseline="0" dirty="0">
                <a:latin typeface="Calibri"/>
                <a:cs typeface="Calibri"/>
              </a:rPr>
              <a:t> at home</a:t>
            </a:r>
            <a:endParaRPr lang="en-US" dirty="0"/>
          </a:p>
          <a:p>
            <a:pPr marL="171450" indent="-171450">
              <a:buFont typeface="Arial"/>
              <a:buChar char="•"/>
            </a:pPr>
            <a:endParaRPr lang="en-GB" b="1" dirty="0">
              <a:latin typeface="Calibri"/>
              <a:cs typeface="Calibri"/>
            </a:endParaRPr>
          </a:p>
          <a:p>
            <a:pPr marL="0" indent="0">
              <a:buFont typeface="Arial"/>
              <a:buNone/>
            </a:pPr>
            <a:r>
              <a:rPr lang="en-GB" b="1" dirty="0">
                <a:latin typeface="Calibri"/>
                <a:cs typeface="Calibri"/>
              </a:rPr>
              <a:t>Notes:</a:t>
            </a:r>
            <a:endParaRPr lang="en-US" b="0" dirty="0">
              <a:latin typeface="Calibri" panose="020F0502020204030204" pitchFamily="34" charset="0"/>
              <a:cs typeface="Calibri" panose="020F0502020204030204" pitchFamily="34" charset="0"/>
            </a:endParaRPr>
          </a:p>
          <a:p>
            <a:pPr marL="171450" indent="-171450">
              <a:buFont typeface="Arial"/>
              <a:buChar char="•"/>
            </a:pPr>
            <a:r>
              <a:rPr lang="en-US" i="0" dirty="0"/>
              <a:t>Read the slide.</a:t>
            </a:r>
            <a:endParaRPr lang="en-US" dirty="0"/>
          </a:p>
        </p:txBody>
      </p:sp>
    </p:spTree>
    <p:extLst>
      <p:ext uri="{BB962C8B-B14F-4D97-AF65-F5344CB8AC3E}">
        <p14:creationId xmlns:p14="http://schemas.microsoft.com/office/powerpoint/2010/main" val="7345856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a:buNone/>
            </a:pPr>
            <a:r>
              <a:rPr lang="en-GB" b="1" dirty="0">
                <a:latin typeface="Calibri"/>
                <a:cs typeface="Calibri"/>
              </a:rPr>
              <a:t>Slide purpose:</a:t>
            </a:r>
          </a:p>
          <a:p>
            <a:pPr marL="171450" indent="-171450">
              <a:buFont typeface="Arial"/>
              <a:buChar char="•"/>
            </a:pPr>
            <a:r>
              <a:rPr lang="en-GB" b="0" dirty="0">
                <a:latin typeface="Calibri"/>
                <a:cs typeface="Calibri"/>
              </a:rPr>
              <a:t>To introduce the process and format for reading at home</a:t>
            </a:r>
            <a:endParaRPr lang="en-US" b="0" dirty="0"/>
          </a:p>
          <a:p>
            <a:pPr marL="171450" indent="-171450">
              <a:buFont typeface="Arial"/>
              <a:buChar char="•"/>
            </a:pPr>
            <a:endParaRPr lang="en-GB" b="1" dirty="0">
              <a:latin typeface="Calibri"/>
              <a:cs typeface="Calibri"/>
            </a:endParaRPr>
          </a:p>
          <a:p>
            <a:pPr marL="0" indent="0">
              <a:buFont typeface="Arial"/>
              <a:buNone/>
            </a:pPr>
            <a:r>
              <a:rPr lang="en-GB" b="1" dirty="0">
                <a:latin typeface="Calibri"/>
                <a:cs typeface="Calibri"/>
              </a:rPr>
              <a:t>Suggested script:</a:t>
            </a:r>
            <a:endParaRPr lang="en-US" b="0" dirty="0">
              <a:latin typeface="Calibri" panose="020F0502020204030204" pitchFamily="34" charset="0"/>
              <a:cs typeface="Calibri" panose="020F0502020204030204" pitchFamily="34" charset="0"/>
            </a:endParaRPr>
          </a:p>
          <a:p>
            <a:pPr marL="171450" indent="-171450">
              <a:buFont typeface="Arial"/>
              <a:buChar char="•"/>
            </a:pPr>
            <a:r>
              <a:rPr lang="en-US" i="1" dirty="0"/>
              <a:t>As well as the ‘learning to read’ book that your child will bring home they will also bring home a book for sharing with you. </a:t>
            </a:r>
          </a:p>
          <a:p>
            <a:pPr marL="171450" indent="-171450">
              <a:buFont typeface="Arial"/>
              <a:buChar char="•"/>
            </a:pPr>
            <a:r>
              <a:rPr lang="en-US" i="1" dirty="0"/>
              <a:t>This shared book is SO important. This is how we are going to give them the WILL to read. </a:t>
            </a:r>
          </a:p>
          <a:p>
            <a:pPr marL="171450" indent="-171450">
              <a:buFont typeface="Arial"/>
              <a:buChar char="•"/>
            </a:pPr>
            <a:r>
              <a:rPr lang="en-US" i="1" dirty="0"/>
              <a:t>Please read with your child as often as you can – at least once a day if possible.</a:t>
            </a:r>
          </a:p>
          <a:p>
            <a:endParaRPr lang="en-US" i="1" dirty="0"/>
          </a:p>
          <a:p>
            <a:endParaRPr lang="en-US" dirty="0"/>
          </a:p>
        </p:txBody>
      </p:sp>
    </p:spTree>
    <p:extLst>
      <p:ext uri="{BB962C8B-B14F-4D97-AF65-F5344CB8AC3E}">
        <p14:creationId xmlns:p14="http://schemas.microsoft.com/office/powerpoint/2010/main" val="32854457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a:buNone/>
            </a:pPr>
            <a:r>
              <a:rPr lang="en-GB" b="1" dirty="0">
                <a:latin typeface="Calibri"/>
                <a:cs typeface="Calibri"/>
              </a:rPr>
              <a:t>Slide purpose:</a:t>
            </a:r>
          </a:p>
          <a:p>
            <a:pPr marL="171450" indent="-171450">
              <a:buFont typeface="Arial"/>
              <a:buChar char="•"/>
            </a:pPr>
            <a:r>
              <a:rPr lang="en-GB" b="0" dirty="0">
                <a:latin typeface="Calibri"/>
                <a:cs typeface="Calibri"/>
              </a:rPr>
              <a:t>To introduce spelling</a:t>
            </a:r>
            <a:endParaRPr lang="en-US" b="0" dirty="0"/>
          </a:p>
          <a:p>
            <a:pPr marL="171450" indent="-171450">
              <a:buFont typeface="Arial"/>
              <a:buChar char="•"/>
            </a:pPr>
            <a:endParaRPr lang="en-GB" b="1" dirty="0">
              <a:latin typeface="Calibri"/>
              <a:cs typeface="Calibri"/>
            </a:endParaRPr>
          </a:p>
          <a:p>
            <a:pPr marL="0" indent="0">
              <a:buFont typeface="Arial"/>
              <a:buNone/>
            </a:pPr>
            <a:r>
              <a:rPr lang="en-GB" b="1" dirty="0">
                <a:latin typeface="Calibri"/>
                <a:cs typeface="Calibri"/>
              </a:rPr>
              <a:t>Notes:</a:t>
            </a:r>
            <a:endParaRPr lang="en-US" b="0" dirty="0">
              <a:latin typeface="Calibri" panose="020F0502020204030204" pitchFamily="34" charset="0"/>
              <a:cs typeface="Calibri" panose="020F0502020204030204" pitchFamily="34" charset="0"/>
            </a:endParaRPr>
          </a:p>
          <a:p>
            <a:pPr marL="171450" indent="-171450">
              <a:buFont typeface="Arial"/>
              <a:buChar char="•"/>
            </a:pPr>
            <a:r>
              <a:rPr lang="en-US" i="0" dirty="0"/>
              <a:t>Read the slide.</a:t>
            </a:r>
          </a:p>
          <a:p>
            <a:pPr marL="171450" indent="-171450">
              <a:buFont typeface="Arial"/>
              <a:buChar char="•"/>
            </a:pPr>
            <a:r>
              <a:rPr lang="en-US" i="0" dirty="0"/>
              <a:t>Hand out the Phase 2 grapheme information sheet for Autumn 1, which</a:t>
            </a:r>
            <a:r>
              <a:rPr lang="en-US" i="0" baseline="0" dirty="0"/>
              <a:t> includes the formation phrases.</a:t>
            </a:r>
          </a:p>
        </p:txBody>
      </p:sp>
    </p:spTree>
    <p:extLst>
      <p:ext uri="{BB962C8B-B14F-4D97-AF65-F5344CB8AC3E}">
        <p14:creationId xmlns:p14="http://schemas.microsoft.com/office/powerpoint/2010/main" val="10051958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a:buNone/>
            </a:pPr>
            <a:r>
              <a:rPr lang="en-GB" b="1" dirty="0">
                <a:latin typeface="Calibri"/>
                <a:cs typeface="Calibri"/>
              </a:rPr>
              <a:t>Slide purpose:</a:t>
            </a:r>
          </a:p>
          <a:p>
            <a:pPr marL="171450" indent="-171450">
              <a:buFont typeface="Arial"/>
              <a:buChar char="•"/>
            </a:pPr>
            <a:r>
              <a:rPr lang="en-GB" b="0" dirty="0">
                <a:latin typeface="Calibri"/>
                <a:cs typeface="Calibri"/>
              </a:rPr>
              <a:t>To provide an overview</a:t>
            </a:r>
            <a:r>
              <a:rPr lang="en-GB" baseline="0" dirty="0">
                <a:latin typeface="Calibri"/>
                <a:cs typeface="Calibri"/>
              </a:rPr>
              <a:t> of</a:t>
            </a:r>
            <a:r>
              <a:rPr lang="en-GB" dirty="0">
                <a:latin typeface="Calibri"/>
                <a:cs typeface="Calibri"/>
              </a:rPr>
              <a:t> spelling</a:t>
            </a:r>
            <a:endParaRPr lang="en-US" dirty="0"/>
          </a:p>
          <a:p>
            <a:pPr marL="171450" indent="-171450">
              <a:buFont typeface="Arial"/>
              <a:buChar char="•"/>
            </a:pPr>
            <a:endParaRPr lang="en-GB" b="1" dirty="0">
              <a:latin typeface="Calibri"/>
              <a:cs typeface="Calibri"/>
            </a:endParaRPr>
          </a:p>
          <a:p>
            <a:pPr marL="0" indent="0">
              <a:buFont typeface="Arial"/>
              <a:buNone/>
            </a:pPr>
            <a:r>
              <a:rPr lang="en-GB" b="1" dirty="0">
                <a:latin typeface="Calibri"/>
                <a:cs typeface="Calibri"/>
              </a:rPr>
              <a:t>Notes:</a:t>
            </a:r>
            <a:endParaRPr lang="en-US" b="0" dirty="0">
              <a:latin typeface="Calibri" panose="020F0502020204030204" pitchFamily="34" charset="0"/>
              <a:cs typeface="Calibri" panose="020F0502020204030204" pitchFamily="34" charset="0"/>
            </a:endParaRPr>
          </a:p>
          <a:p>
            <a:pPr marL="171450" indent="-171450">
              <a:buFont typeface="Arial"/>
              <a:buChar char="•"/>
            </a:pPr>
            <a:r>
              <a:rPr lang="en-US" i="0" dirty="0"/>
              <a:t>Model the process above on a flipchart for the parents to see</a:t>
            </a:r>
            <a:r>
              <a:rPr lang="en-US" i="0" baseline="0" dirty="0"/>
              <a:t>. </a:t>
            </a:r>
          </a:p>
          <a:p>
            <a:pPr marL="171450" indent="-171450">
              <a:buFont typeface="Arial"/>
              <a:buChar char="•"/>
            </a:pPr>
            <a:r>
              <a:rPr lang="en-US" i="0" baseline="0" dirty="0"/>
              <a:t>Show the process with a Phase 2 word, e.g. pin, dig, hug.</a:t>
            </a:r>
            <a:endParaRPr lang="en-US" i="0" dirty="0"/>
          </a:p>
        </p:txBody>
      </p:sp>
    </p:spTree>
    <p:extLst>
      <p:ext uri="{BB962C8B-B14F-4D97-AF65-F5344CB8AC3E}">
        <p14:creationId xmlns:p14="http://schemas.microsoft.com/office/powerpoint/2010/main" val="402287100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E309408A-CD40-4C62-A98C-C839792934D6}" type="datetimeFigureOut">
              <a:rPr lang="en-GB" smtClean="0"/>
              <a:t>25/09/2023</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12EE111D-2EDE-4367-9750-90F6CE8C753C}"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992600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09408A-CD40-4C62-A98C-C839792934D6}"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EE111D-2EDE-4367-9750-90F6CE8C753C}" type="slidenum">
              <a:rPr lang="en-GB" smtClean="0"/>
              <a:t>‹#›</a:t>
            </a:fld>
            <a:endParaRPr lang="en-GB"/>
          </a:p>
        </p:txBody>
      </p:sp>
    </p:spTree>
    <p:extLst>
      <p:ext uri="{BB962C8B-B14F-4D97-AF65-F5344CB8AC3E}">
        <p14:creationId xmlns:p14="http://schemas.microsoft.com/office/powerpoint/2010/main" val="3465478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09408A-CD40-4C62-A98C-C839792934D6}"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EE111D-2EDE-4367-9750-90F6CE8C753C}"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065844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309408A-CD40-4C62-A98C-C839792934D6}" type="datetimeFigureOut">
              <a:rPr lang="en-GB" smtClean="0"/>
              <a:t>25/09/2023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EE111D-2EDE-4367-9750-90F6CE8C753C}" type="slidenum">
              <a:rPr lang="en-GB" smtClean="0"/>
              <a:t>‹#›</a:t>
            </a:fld>
            <a:endParaRPr lang="en-GB"/>
          </a:p>
        </p:txBody>
      </p:sp>
    </p:spTree>
    <p:extLst>
      <p:ext uri="{BB962C8B-B14F-4D97-AF65-F5344CB8AC3E}">
        <p14:creationId xmlns:p14="http://schemas.microsoft.com/office/powerpoint/2010/main" val="21876015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309408A-CD40-4C62-A98C-C839792934D6}" type="datetimeFigureOut">
              <a:rPr lang="en-GB" smtClean="0"/>
              <a:t>25/09/2023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2EE111D-2EDE-4367-9750-90F6CE8C753C}"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336464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309408A-CD40-4C62-A98C-C839792934D6}" type="datetimeFigureOut">
              <a:rPr lang="en-GB" smtClean="0"/>
              <a:t>25/09/2023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2EE111D-2EDE-4367-9750-90F6CE8C753C}"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503085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09408A-CD40-4C62-A98C-C839792934D6}" type="datetimeFigureOut">
              <a:rPr lang="en-GB" smtClean="0"/>
              <a:t>25/09/2023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2EE111D-2EDE-4367-9750-90F6CE8C753C}" type="slidenum">
              <a:rPr lang="en-GB" smtClean="0"/>
              <a:t>‹#›</a:t>
            </a:fld>
            <a:endParaRPr lang="en-GB"/>
          </a:p>
        </p:txBody>
      </p:sp>
    </p:spTree>
    <p:extLst>
      <p:ext uri="{BB962C8B-B14F-4D97-AF65-F5344CB8AC3E}">
        <p14:creationId xmlns:p14="http://schemas.microsoft.com/office/powerpoint/2010/main" val="3336405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09408A-CD40-4C62-A98C-C839792934D6}" type="datetimeFigureOut">
              <a:rPr lang="en-GB" smtClean="0"/>
              <a:t>25/09/2023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EE111D-2EDE-4367-9750-90F6CE8C753C}"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500042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09408A-CD40-4C62-A98C-C839792934D6}" type="datetimeFigureOut">
              <a:rPr lang="en-GB" smtClean="0"/>
              <a:t>25/09/2023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EE111D-2EDE-4367-9750-90F6CE8C753C}" type="slidenum">
              <a:rPr lang="en-GB" smtClean="0"/>
              <a:t>‹#›</a:t>
            </a:fld>
            <a:endParaRPr lang="en-GB"/>
          </a:p>
        </p:txBody>
      </p:sp>
    </p:spTree>
    <p:extLst>
      <p:ext uri="{BB962C8B-B14F-4D97-AF65-F5344CB8AC3E}">
        <p14:creationId xmlns:p14="http://schemas.microsoft.com/office/powerpoint/2010/main" val="22744397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09408A-CD40-4C62-A98C-C839792934D6}" type="datetimeFigureOut">
              <a:rPr lang="en-GB" smtClean="0"/>
              <a:t>25/09/2023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EE111D-2EDE-4367-9750-90F6CE8C753C}" type="slidenum">
              <a:rPr lang="en-GB" smtClean="0"/>
              <a:t>‹#›</a:t>
            </a:fld>
            <a:endParaRPr lang="en-GB"/>
          </a:p>
        </p:txBody>
      </p:sp>
    </p:spTree>
    <p:extLst>
      <p:ext uri="{BB962C8B-B14F-4D97-AF65-F5344CB8AC3E}">
        <p14:creationId xmlns:p14="http://schemas.microsoft.com/office/powerpoint/2010/main" val="28856773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09408A-CD40-4C62-A98C-C839792934D6}"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EE111D-2EDE-4367-9750-90F6CE8C753C}"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162365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09408A-CD40-4C62-A98C-C839792934D6}"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EE111D-2EDE-4367-9750-90F6CE8C753C}"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126509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09408A-CD40-4C62-A98C-C839792934D6}"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EE111D-2EDE-4367-9750-90F6CE8C753C}" type="slidenum">
              <a:rPr lang="en-GB" smtClean="0"/>
              <a:t>‹#›</a:t>
            </a:fld>
            <a:endParaRPr lang="en-GB"/>
          </a:p>
        </p:txBody>
      </p:sp>
    </p:spTree>
    <p:extLst>
      <p:ext uri="{BB962C8B-B14F-4D97-AF65-F5344CB8AC3E}">
        <p14:creationId xmlns:p14="http://schemas.microsoft.com/office/powerpoint/2010/main" val="16617032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09408A-CD40-4C62-A98C-C839792934D6}"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EE111D-2EDE-4367-9750-90F6CE8C753C}"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939328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09408A-CD40-4C62-A98C-C839792934D6}"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EE111D-2EDE-4367-9750-90F6CE8C753C}"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676512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09408A-CD40-4C62-A98C-C839792934D6}"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EE111D-2EDE-4367-9750-90F6CE8C753C}"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131554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09408A-CD40-4C62-A98C-C839792934D6}"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EE111D-2EDE-4367-9750-90F6CE8C753C}"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842374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1116124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a:t>Click to edit Master title style</a:t>
            </a:r>
          </a:p>
        </p:txBody>
      </p:sp>
    </p:spTree>
    <p:extLst>
      <p:ext uri="{BB962C8B-B14F-4D97-AF65-F5344CB8AC3E}">
        <p14:creationId xmlns:p14="http://schemas.microsoft.com/office/powerpoint/2010/main" val="6326825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a:t>Click to edit Master title style</a:t>
            </a:r>
          </a:p>
        </p:txBody>
      </p:sp>
      <p:sp>
        <p:nvSpPr>
          <p:cNvPr id="6" name="Text Placeholder 2">
            <a:extLst>
              <a:ext uri="{FF2B5EF4-FFF2-40B4-BE49-F238E27FC236}">
                <a16:creationId xmlns:a16="http://schemas.microsoft.com/office/drawing/2014/main" id="{FCA5357F-9713-BB4D-9AE1-E10DB318EF40}"/>
              </a:ext>
            </a:extLst>
          </p:cNvPr>
          <p:cNvSpPr>
            <a:spLocks noGrp="1"/>
          </p:cNvSpPr>
          <p:nvPr>
            <p:ph type="body" sz="quarter" idx="11"/>
          </p:nvPr>
        </p:nvSpPr>
        <p:spPr>
          <a:xfrm>
            <a:off x="624001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76918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3.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2">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2">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309408A-CD40-4C62-A98C-C839792934D6}" type="datetimeFigureOut">
              <a:rPr lang="en-GB" smtClean="0"/>
              <a:t>25/09/2023</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2EE111D-2EDE-4367-9750-90F6CE8C753C}" type="slidenum">
              <a:rPr lang="en-GB" smtClean="0"/>
              <a:t>‹#›</a:t>
            </a:fld>
            <a:endParaRPr lang="en-GB"/>
          </a:p>
        </p:txBody>
      </p:sp>
    </p:spTree>
    <p:extLst>
      <p:ext uri="{BB962C8B-B14F-4D97-AF65-F5344CB8AC3E}">
        <p14:creationId xmlns:p14="http://schemas.microsoft.com/office/powerpoint/2010/main" val="39938941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s://www.youtube.com/watch?v=-ZtjFIvA_fs&#160;" TargetMode="Externa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hyperlink" Target="https://youtu.be/-ZtjFIvA_fs" TargetMode="External"/><Relationship Id="rId2" Type="http://schemas.openxmlformats.org/officeDocument/2006/relationships/notesSlide" Target="../notesSlides/notesSlide2.xml"/><Relationship Id="rId1" Type="http://schemas.openxmlformats.org/officeDocument/2006/relationships/slideLayout" Target="../slideLayouts/slideLayout19.xml"/><Relationship Id="rId6" Type="http://schemas.openxmlformats.org/officeDocument/2006/relationships/image" Target="../media/image14.png"/><Relationship Id="rId5" Type="http://schemas.openxmlformats.org/officeDocument/2006/relationships/hyperlink" Target="https://youtu.be/qDu3JAjf-U0" TargetMode="Externa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8.xml"/><Relationship Id="rId1" Type="http://schemas.openxmlformats.org/officeDocument/2006/relationships/video" Target="https://www.youtube.com/embed/IL5YUCPyC5I?feature=oembed" TargetMode="External"/><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8.xml"/><Relationship Id="rId1" Type="http://schemas.openxmlformats.org/officeDocument/2006/relationships/video" Target="https://www.youtube.com/embed/3C1KTDag0ZA" TargetMode="Externa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tiff"/><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20.tiff"/><Relationship Id="rId4" Type="http://schemas.openxmlformats.org/officeDocument/2006/relationships/image" Target="../media/image19.tiff"/></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2.tiff"/><Relationship Id="rId7" Type="http://schemas.openxmlformats.org/officeDocument/2006/relationships/image" Target="../media/image26.emf"/><Relationship Id="rId2" Type="http://schemas.openxmlformats.org/officeDocument/2006/relationships/notesSlide" Target="../notesSlides/notesSlide7.xml"/><Relationship Id="rId1" Type="http://schemas.openxmlformats.org/officeDocument/2006/relationships/slideLayout" Target="../slideLayouts/slideLayout19.xml"/><Relationship Id="rId6" Type="http://schemas.openxmlformats.org/officeDocument/2006/relationships/image" Target="../media/image25.emf"/><Relationship Id="rId5" Type="http://schemas.openxmlformats.org/officeDocument/2006/relationships/image" Target="../media/image24.png"/><Relationship Id="rId4" Type="http://schemas.openxmlformats.org/officeDocument/2006/relationships/image" Target="../media/image23.tiff"/></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18.xml"/><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5D5860-1C00-260A-A815-E576A4D754AC}"/>
              </a:ext>
            </a:extLst>
          </p:cNvPr>
          <p:cNvSpPr>
            <a:spLocks noGrp="1"/>
          </p:cNvSpPr>
          <p:nvPr>
            <p:ph type="ctrTitle"/>
          </p:nvPr>
        </p:nvSpPr>
        <p:spPr/>
        <p:txBody>
          <a:bodyPr>
            <a:noAutofit/>
          </a:bodyPr>
          <a:lstStyle/>
          <a:p>
            <a:r>
              <a:rPr lang="en-GB" sz="4000" dirty="0">
                <a:latin typeface="OpenDyslexic" panose="00000500000000000000" pitchFamily="50" charset="0"/>
              </a:rPr>
              <a:t>Supporting your child with reading in Reception</a:t>
            </a:r>
          </a:p>
        </p:txBody>
      </p:sp>
      <p:sp>
        <p:nvSpPr>
          <p:cNvPr id="3" name="Subtitle 2">
            <a:extLst>
              <a:ext uri="{FF2B5EF4-FFF2-40B4-BE49-F238E27FC236}">
                <a16:creationId xmlns:a16="http://schemas.microsoft.com/office/drawing/2014/main" id="{51BEBD82-935E-96A4-38A6-D3F86D12D9A8}"/>
              </a:ext>
            </a:extLst>
          </p:cNvPr>
          <p:cNvSpPr>
            <a:spLocks noGrp="1"/>
          </p:cNvSpPr>
          <p:nvPr>
            <p:ph type="subTitle" idx="1"/>
          </p:nvPr>
        </p:nvSpPr>
        <p:spPr/>
        <p:txBody>
          <a:bodyPr/>
          <a:lstStyle/>
          <a:p>
            <a:r>
              <a:rPr lang="en-GB" dirty="0">
                <a:latin typeface="OpenDyslexic" panose="00000500000000000000" pitchFamily="50" charset="0"/>
              </a:rPr>
              <a:t>Mrs J Barton</a:t>
            </a:r>
          </a:p>
        </p:txBody>
      </p:sp>
      <p:pic>
        <p:nvPicPr>
          <p:cNvPr id="1026" name="Picture 2" descr="Logo&#10;&#10;Description automatically generated">
            <a:extLst>
              <a:ext uri="{FF2B5EF4-FFF2-40B4-BE49-F238E27FC236}">
                <a16:creationId xmlns:a16="http://schemas.microsoft.com/office/drawing/2014/main" id="{4668AB78-310B-81A9-907E-5187ABFF59FE}"/>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9524" b="93773" l="8712" r="92424">
                        <a14:foregroundMark x1="30303" y1="87912" x2="48864" y2="92674"/>
                        <a14:foregroundMark x1="48864" y1="92674" x2="70455" y2="89377"/>
                        <a14:foregroundMark x1="70455" y1="89377" x2="45833" y2="89011"/>
                        <a14:foregroundMark x1="45833" y1="89011" x2="65909" y2="90476"/>
                        <a14:foregroundMark x1="65909" y1="90476" x2="45455" y2="90110"/>
                        <a14:foregroundMark x1="45455" y1="90110" x2="51894" y2="93773"/>
                        <a14:foregroundMark x1="88258" y1="32967" x2="91667" y2="56044"/>
                        <a14:foregroundMark x1="91667" y1="56044" x2="88258" y2="74359"/>
                        <a14:foregroundMark x1="88258" y1="74359" x2="92803" y2="56410"/>
                        <a14:foregroundMark x1="92803" y1="56410" x2="90152" y2="35165"/>
                        <a14:foregroundMark x1="90152" y1="35165" x2="86742" y2="31136"/>
                        <a14:foregroundMark x1="92803" y1="63736" x2="92045" y2="41758"/>
                        <a14:foregroundMark x1="8712" y1="58608" x2="12500" y2="39194"/>
                        <a14:foregroundMark x1="12500" y1="39194" x2="16288" y2="35531"/>
                      </a14:backgroundRemoval>
                    </a14:imgEffect>
                  </a14:imgLayer>
                </a14:imgProps>
              </a:ext>
              <a:ext uri="{28A0092B-C50C-407E-A947-70E740481C1C}">
                <a14:useLocalDpi xmlns:a14="http://schemas.microsoft.com/office/drawing/2010/main" val="0"/>
              </a:ext>
            </a:extLst>
          </a:blip>
          <a:srcRect/>
          <a:stretch>
            <a:fillRect/>
          </a:stretch>
        </p:blipFill>
        <p:spPr bwMode="auto">
          <a:xfrm>
            <a:off x="9118092" y="9142"/>
            <a:ext cx="2514600" cy="2600325"/>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oup 6">
            <a:extLst>
              <a:ext uri="{FF2B5EF4-FFF2-40B4-BE49-F238E27FC236}">
                <a16:creationId xmlns:a16="http://schemas.microsoft.com/office/drawing/2014/main" id="{A369281F-2D24-1A9E-5549-381476A0803D}"/>
              </a:ext>
            </a:extLst>
          </p:cNvPr>
          <p:cNvGrpSpPr/>
          <p:nvPr/>
        </p:nvGrpSpPr>
        <p:grpSpPr>
          <a:xfrm>
            <a:off x="0" y="6177374"/>
            <a:ext cx="12342091" cy="704733"/>
            <a:chOff x="0" y="6177374"/>
            <a:chExt cx="12342091" cy="704733"/>
          </a:xfrm>
        </p:grpSpPr>
        <p:grpSp>
          <p:nvGrpSpPr>
            <p:cNvPr id="8" name="Group 7">
              <a:extLst>
                <a:ext uri="{FF2B5EF4-FFF2-40B4-BE49-F238E27FC236}">
                  <a16:creationId xmlns:a16="http://schemas.microsoft.com/office/drawing/2014/main" id="{68D96EAB-2840-1B42-AE87-92F4EBF108F1}"/>
                </a:ext>
              </a:extLst>
            </p:cNvPr>
            <p:cNvGrpSpPr/>
            <p:nvPr/>
          </p:nvGrpSpPr>
          <p:grpSpPr>
            <a:xfrm>
              <a:off x="0" y="6181900"/>
              <a:ext cx="5943601" cy="700115"/>
              <a:chOff x="0" y="6181900"/>
              <a:chExt cx="5943601" cy="700115"/>
            </a:xfrm>
          </p:grpSpPr>
          <p:pic>
            <p:nvPicPr>
              <p:cNvPr id="15" name="Picture 2">
                <a:extLst>
                  <a:ext uri="{FF2B5EF4-FFF2-40B4-BE49-F238E27FC236}">
                    <a16:creationId xmlns:a16="http://schemas.microsoft.com/office/drawing/2014/main" id="{248FFB99-EC70-FDB5-860A-7CAE5004F50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 t="76460" r="-5164"/>
              <a:stretch/>
            </p:blipFill>
            <p:spPr bwMode="auto">
              <a:xfrm>
                <a:off x="0"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a:extLst>
                  <a:ext uri="{FF2B5EF4-FFF2-40B4-BE49-F238E27FC236}">
                    <a16:creationId xmlns:a16="http://schemas.microsoft.com/office/drawing/2014/main" id="{B20D9670-263D-2DCE-204E-F8FF6723331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 t="76460" r="-5164"/>
              <a:stretch/>
            </p:blipFill>
            <p:spPr bwMode="auto">
              <a:xfrm>
                <a:off x="2821709"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Group 8">
              <a:extLst>
                <a:ext uri="{FF2B5EF4-FFF2-40B4-BE49-F238E27FC236}">
                  <a16:creationId xmlns:a16="http://schemas.microsoft.com/office/drawing/2014/main" id="{EE8D1D12-8546-521F-1814-17685B091FC2}"/>
                </a:ext>
              </a:extLst>
            </p:cNvPr>
            <p:cNvGrpSpPr/>
            <p:nvPr/>
          </p:nvGrpSpPr>
          <p:grpSpPr>
            <a:xfrm>
              <a:off x="6398490" y="6177374"/>
              <a:ext cx="5943601" cy="700115"/>
              <a:chOff x="0" y="6181900"/>
              <a:chExt cx="5943601" cy="700115"/>
            </a:xfrm>
          </p:grpSpPr>
          <p:pic>
            <p:nvPicPr>
              <p:cNvPr id="13" name="Picture 2">
                <a:extLst>
                  <a:ext uri="{FF2B5EF4-FFF2-40B4-BE49-F238E27FC236}">
                    <a16:creationId xmlns:a16="http://schemas.microsoft.com/office/drawing/2014/main" id="{A951E2DF-D4F8-AAB4-63D5-5BF5467911F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 t="76460" r="-5164"/>
              <a:stretch/>
            </p:blipFill>
            <p:spPr bwMode="auto">
              <a:xfrm>
                <a:off x="0"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a:extLst>
                  <a:ext uri="{FF2B5EF4-FFF2-40B4-BE49-F238E27FC236}">
                    <a16:creationId xmlns:a16="http://schemas.microsoft.com/office/drawing/2014/main" id="{94347AF6-EA59-D4D4-7731-539C0BFCFD0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 t="76460" r="-5164"/>
              <a:stretch/>
            </p:blipFill>
            <p:spPr bwMode="auto">
              <a:xfrm>
                <a:off x="2821709"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0" name="Group 9">
              <a:extLst>
                <a:ext uri="{FF2B5EF4-FFF2-40B4-BE49-F238E27FC236}">
                  <a16:creationId xmlns:a16="http://schemas.microsoft.com/office/drawing/2014/main" id="{37CFE085-6A0D-4592-9E01-84D8A48B98A5}"/>
                </a:ext>
              </a:extLst>
            </p:cNvPr>
            <p:cNvGrpSpPr/>
            <p:nvPr/>
          </p:nvGrpSpPr>
          <p:grpSpPr>
            <a:xfrm>
              <a:off x="3576781" y="6181992"/>
              <a:ext cx="5943601" cy="700115"/>
              <a:chOff x="0" y="6181900"/>
              <a:chExt cx="5943601" cy="700115"/>
            </a:xfrm>
          </p:grpSpPr>
          <p:pic>
            <p:nvPicPr>
              <p:cNvPr id="11" name="Picture 2">
                <a:extLst>
                  <a:ext uri="{FF2B5EF4-FFF2-40B4-BE49-F238E27FC236}">
                    <a16:creationId xmlns:a16="http://schemas.microsoft.com/office/drawing/2014/main" id="{7D7A2569-3B22-EDDB-4526-F922738E104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 t="76460" r="-5164"/>
              <a:stretch/>
            </p:blipFill>
            <p:spPr bwMode="auto">
              <a:xfrm>
                <a:off x="0"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a:extLst>
                  <a:ext uri="{FF2B5EF4-FFF2-40B4-BE49-F238E27FC236}">
                    <a16:creationId xmlns:a16="http://schemas.microsoft.com/office/drawing/2014/main" id="{67E10BD7-C317-C7CE-8DE6-3B8BF12B878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 t="76460" r="-5164"/>
              <a:stretch/>
            </p:blipFill>
            <p:spPr bwMode="auto">
              <a:xfrm>
                <a:off x="2821709"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38786131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8669F4-C2FF-AE34-CEB8-FF3541F92FAB}"/>
              </a:ext>
            </a:extLst>
          </p:cNvPr>
          <p:cNvSpPr>
            <a:spLocks noGrp="1"/>
          </p:cNvSpPr>
          <p:nvPr>
            <p:ph type="title"/>
          </p:nvPr>
        </p:nvSpPr>
        <p:spPr/>
        <p:txBody>
          <a:bodyPr>
            <a:normAutofit fontScale="90000"/>
          </a:bodyPr>
          <a:lstStyle/>
          <a:p>
            <a:r>
              <a:rPr lang="en-GB" dirty="0">
                <a:latin typeface="OpenDyslexic" panose="00000500000000000000" pitchFamily="50" charset="0"/>
              </a:rPr>
              <a:t>Phonics: it’s like another language!</a:t>
            </a:r>
          </a:p>
        </p:txBody>
      </p:sp>
      <p:sp>
        <p:nvSpPr>
          <p:cNvPr id="3" name="Content Placeholder 2">
            <a:extLst>
              <a:ext uri="{FF2B5EF4-FFF2-40B4-BE49-F238E27FC236}">
                <a16:creationId xmlns:a16="http://schemas.microsoft.com/office/drawing/2014/main" id="{8920966F-CD8D-FC03-2BBA-6EE44A41437B}"/>
              </a:ext>
            </a:extLst>
          </p:cNvPr>
          <p:cNvSpPr>
            <a:spLocks noGrp="1"/>
          </p:cNvSpPr>
          <p:nvPr>
            <p:ph idx="1"/>
          </p:nvPr>
        </p:nvSpPr>
        <p:spPr>
          <a:xfrm>
            <a:off x="1295401" y="2556932"/>
            <a:ext cx="4449617" cy="3318936"/>
          </a:xfrm>
        </p:spPr>
        <p:txBody>
          <a:bodyPr/>
          <a:lstStyle/>
          <a:p>
            <a:r>
              <a:rPr lang="en-GB" dirty="0">
                <a:latin typeface="OpenDyslexic" panose="00000500000000000000" pitchFamily="50" charset="0"/>
              </a:rPr>
              <a:t>What is a </a:t>
            </a:r>
            <a:r>
              <a:rPr lang="en-GB" b="1" u="sng" dirty="0">
                <a:latin typeface="OpenDyslexic" panose="00000500000000000000" pitchFamily="50" charset="0"/>
              </a:rPr>
              <a:t>phoneme</a:t>
            </a:r>
            <a:r>
              <a:rPr lang="en-GB" dirty="0">
                <a:latin typeface="OpenDyslexic" panose="00000500000000000000" pitchFamily="50" charset="0"/>
              </a:rPr>
              <a:t>?</a:t>
            </a:r>
          </a:p>
          <a:p>
            <a:r>
              <a:rPr lang="en-GB" dirty="0">
                <a:latin typeface="OpenDyslexic" panose="00000500000000000000" pitchFamily="50" charset="0"/>
              </a:rPr>
              <a:t>What is a </a:t>
            </a:r>
            <a:r>
              <a:rPr lang="en-GB" b="1" u="sng" dirty="0">
                <a:latin typeface="OpenDyslexic" panose="00000500000000000000" pitchFamily="50" charset="0"/>
              </a:rPr>
              <a:t>Grapheme</a:t>
            </a:r>
            <a:r>
              <a:rPr lang="en-GB" dirty="0">
                <a:latin typeface="OpenDyslexic" panose="00000500000000000000" pitchFamily="50" charset="0"/>
              </a:rPr>
              <a:t>?</a:t>
            </a:r>
          </a:p>
          <a:p>
            <a:r>
              <a:rPr lang="en-GB" dirty="0">
                <a:latin typeface="OpenDyslexic" panose="00000500000000000000" pitchFamily="50" charset="0"/>
              </a:rPr>
              <a:t>What does it mean to </a:t>
            </a:r>
            <a:r>
              <a:rPr lang="en-GB" b="1" u="sng" dirty="0">
                <a:latin typeface="OpenDyslexic" panose="00000500000000000000" pitchFamily="50" charset="0"/>
              </a:rPr>
              <a:t>decode</a:t>
            </a:r>
            <a:r>
              <a:rPr lang="en-GB" dirty="0">
                <a:latin typeface="OpenDyslexic" panose="00000500000000000000" pitchFamily="50" charset="0"/>
              </a:rPr>
              <a:t>?</a:t>
            </a:r>
          </a:p>
          <a:p>
            <a:r>
              <a:rPr lang="en-GB" dirty="0">
                <a:latin typeface="OpenDyslexic" panose="00000500000000000000" pitchFamily="50" charset="0"/>
              </a:rPr>
              <a:t>What is a </a:t>
            </a:r>
            <a:r>
              <a:rPr lang="en-GB" b="1" u="sng" dirty="0">
                <a:latin typeface="OpenDyslexic" panose="00000500000000000000" pitchFamily="50" charset="0"/>
              </a:rPr>
              <a:t>Digraph</a:t>
            </a:r>
            <a:r>
              <a:rPr lang="en-GB" dirty="0">
                <a:latin typeface="OpenDyslexic" panose="00000500000000000000" pitchFamily="50" charset="0"/>
              </a:rPr>
              <a:t>?</a:t>
            </a:r>
          </a:p>
          <a:p>
            <a:r>
              <a:rPr lang="en-GB" dirty="0">
                <a:latin typeface="OpenDyslexic" panose="00000500000000000000" pitchFamily="50" charset="0"/>
              </a:rPr>
              <a:t>What is </a:t>
            </a:r>
            <a:r>
              <a:rPr lang="en-GB" b="1" u="sng" dirty="0">
                <a:latin typeface="OpenDyslexic" panose="00000500000000000000" pitchFamily="50" charset="0"/>
              </a:rPr>
              <a:t>Schwa</a:t>
            </a:r>
            <a:r>
              <a:rPr lang="en-GB" dirty="0">
                <a:latin typeface="OpenDyslexic" panose="00000500000000000000" pitchFamily="50" charset="0"/>
              </a:rPr>
              <a:t>?</a:t>
            </a:r>
          </a:p>
        </p:txBody>
      </p:sp>
      <p:sp>
        <p:nvSpPr>
          <p:cNvPr id="4" name="Content Placeholder 2">
            <a:extLst>
              <a:ext uri="{FF2B5EF4-FFF2-40B4-BE49-F238E27FC236}">
                <a16:creationId xmlns:a16="http://schemas.microsoft.com/office/drawing/2014/main" id="{A0A19F18-1628-2029-999F-0BD598A81729}"/>
              </a:ext>
            </a:extLst>
          </p:cNvPr>
          <p:cNvSpPr txBox="1">
            <a:spLocks/>
          </p:cNvSpPr>
          <p:nvPr/>
        </p:nvSpPr>
        <p:spPr>
          <a:xfrm>
            <a:off x="5661891" y="2556932"/>
            <a:ext cx="5772727" cy="3318936"/>
          </a:xfrm>
          <a:prstGeom prst="rect">
            <a:avLst/>
          </a:prstGeom>
        </p:spPr>
        <p:txBody>
          <a:bodyPr vert="horz" lIns="91440" tIns="45720" rIns="91440" bIns="45720" rtlCol="0" anchor="t">
            <a:normAutofit fontScale="92500" lnSpcReduction="20000"/>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marL="0" indent="0">
              <a:buNone/>
            </a:pPr>
            <a:r>
              <a:rPr lang="en-GB" b="1" u="sng" dirty="0">
                <a:latin typeface="OpenDyslexic" panose="00000500000000000000" pitchFamily="50" charset="0"/>
              </a:rPr>
              <a:t>Great resources to help:</a:t>
            </a:r>
          </a:p>
          <a:p>
            <a:r>
              <a:rPr lang="en-GB" b="1" dirty="0">
                <a:latin typeface="OpenDyslexic" panose="00000500000000000000" pitchFamily="50" charset="0"/>
              </a:rPr>
              <a:t>BBC </a:t>
            </a:r>
            <a:r>
              <a:rPr lang="en-GB" b="1" u="sng" dirty="0" err="1">
                <a:latin typeface="OpenDyslexic" panose="00000500000000000000" pitchFamily="50" charset="0"/>
              </a:rPr>
              <a:t>alphablocks</a:t>
            </a:r>
            <a:r>
              <a:rPr lang="en-GB" dirty="0">
                <a:latin typeface="OpenDyslexic" panose="00000500000000000000" pitchFamily="50" charset="0"/>
              </a:rPr>
              <a:t>: fantastic for re-enforcing learning and blending sounds to read words.</a:t>
            </a:r>
          </a:p>
          <a:p>
            <a:r>
              <a:rPr lang="en-GB" b="1" dirty="0">
                <a:latin typeface="OpenDyslexic" panose="00000500000000000000" pitchFamily="50" charset="0"/>
              </a:rPr>
              <a:t>@</a:t>
            </a:r>
            <a:r>
              <a:rPr lang="en-GB" b="1" u="sng" dirty="0">
                <a:latin typeface="OpenDyslexic" panose="00000500000000000000" pitchFamily="50" charset="0"/>
              </a:rPr>
              <a:t>Phonics Family </a:t>
            </a:r>
            <a:r>
              <a:rPr lang="en-GB" dirty="0">
                <a:latin typeface="OpenDyslexic" panose="00000500000000000000" pitchFamily="50" charset="0"/>
              </a:rPr>
              <a:t>on Instagram: great home learning ideas to make learning to read fun!</a:t>
            </a:r>
          </a:p>
          <a:p>
            <a:r>
              <a:rPr lang="en-GB" b="0" i="0" u="sng" dirty="0">
                <a:solidFill>
                  <a:srgbClr val="000000"/>
                </a:solidFill>
                <a:effectLst/>
                <a:latin typeface="OpenDyslexic" panose="00000500000000000000" pitchFamily="50" charset="0"/>
              </a:rPr>
              <a:t>Little Wandle </a:t>
            </a:r>
            <a:r>
              <a:rPr lang="en-GB" b="0" i="0" dirty="0">
                <a:solidFill>
                  <a:srgbClr val="000000"/>
                </a:solidFill>
                <a:effectLst/>
                <a:latin typeface="OpenDyslexic" panose="00000500000000000000" pitchFamily="50" charset="0"/>
              </a:rPr>
              <a:t>how to videos:  </a:t>
            </a:r>
            <a:r>
              <a:rPr lang="en-GB" b="0" i="0" u="none" strike="noStrike" dirty="0">
                <a:solidFill>
                  <a:srgbClr val="337AB7"/>
                </a:solidFill>
                <a:effectLst/>
                <a:latin typeface="OpenDyslexic" panose="00000500000000000000" pitchFamily="50" charset="0"/>
                <a:hlinkClick r:id="rId2"/>
              </a:rPr>
              <a:t>https://www.youtube.com/watch?v=-ZtjFIvA_fs </a:t>
            </a:r>
            <a:endParaRPr lang="en-GB" dirty="0">
              <a:latin typeface="OpenDyslexic" panose="00000500000000000000" pitchFamily="50" charset="0"/>
            </a:endParaRPr>
          </a:p>
          <a:p>
            <a:endParaRPr lang="en-GB" dirty="0">
              <a:latin typeface="OpenDyslexic" panose="00000500000000000000" pitchFamily="50" charset="0"/>
            </a:endParaRPr>
          </a:p>
        </p:txBody>
      </p:sp>
      <p:pic>
        <p:nvPicPr>
          <p:cNvPr id="2050" name="Picture 2" descr="Image result for alphablocks">
            <a:extLst>
              <a:ext uri="{FF2B5EF4-FFF2-40B4-BE49-F238E27FC236}">
                <a16:creationId xmlns:a16="http://schemas.microsoft.com/office/drawing/2014/main" id="{069853CC-9047-6FB8-F3F2-1E0F39E136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348465">
            <a:off x="9462318" y="1147421"/>
            <a:ext cx="1927527" cy="1085672"/>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oup 4">
            <a:extLst>
              <a:ext uri="{FF2B5EF4-FFF2-40B4-BE49-F238E27FC236}">
                <a16:creationId xmlns:a16="http://schemas.microsoft.com/office/drawing/2014/main" id="{DEED2036-F314-2AED-35AB-7F3929A3F3DA}"/>
              </a:ext>
            </a:extLst>
          </p:cNvPr>
          <p:cNvGrpSpPr/>
          <p:nvPr/>
        </p:nvGrpSpPr>
        <p:grpSpPr>
          <a:xfrm>
            <a:off x="0" y="6177374"/>
            <a:ext cx="12342091" cy="704733"/>
            <a:chOff x="0" y="6177374"/>
            <a:chExt cx="12342091" cy="704733"/>
          </a:xfrm>
        </p:grpSpPr>
        <p:grpSp>
          <p:nvGrpSpPr>
            <p:cNvPr id="6" name="Group 5">
              <a:extLst>
                <a:ext uri="{FF2B5EF4-FFF2-40B4-BE49-F238E27FC236}">
                  <a16:creationId xmlns:a16="http://schemas.microsoft.com/office/drawing/2014/main" id="{384E053D-134D-3825-B43A-7BA98CAF3E66}"/>
                </a:ext>
              </a:extLst>
            </p:cNvPr>
            <p:cNvGrpSpPr/>
            <p:nvPr/>
          </p:nvGrpSpPr>
          <p:grpSpPr>
            <a:xfrm>
              <a:off x="0" y="6181900"/>
              <a:ext cx="5943601" cy="700115"/>
              <a:chOff x="0" y="6181900"/>
              <a:chExt cx="5943601" cy="700115"/>
            </a:xfrm>
          </p:grpSpPr>
          <p:pic>
            <p:nvPicPr>
              <p:cNvPr id="13" name="Picture 2">
                <a:extLst>
                  <a:ext uri="{FF2B5EF4-FFF2-40B4-BE49-F238E27FC236}">
                    <a16:creationId xmlns:a16="http://schemas.microsoft.com/office/drawing/2014/main" id="{74003B08-8C2D-6EDD-3012-42F2BCD0DBD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 t="76460" r="-5164"/>
              <a:stretch/>
            </p:blipFill>
            <p:spPr bwMode="auto">
              <a:xfrm>
                <a:off x="0"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a:extLst>
                  <a:ext uri="{FF2B5EF4-FFF2-40B4-BE49-F238E27FC236}">
                    <a16:creationId xmlns:a16="http://schemas.microsoft.com/office/drawing/2014/main" id="{33BF4CEC-1699-3F46-D0BE-C7BFFCF450E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 t="76460" r="-5164"/>
              <a:stretch/>
            </p:blipFill>
            <p:spPr bwMode="auto">
              <a:xfrm>
                <a:off x="2821709"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 name="Group 6">
              <a:extLst>
                <a:ext uri="{FF2B5EF4-FFF2-40B4-BE49-F238E27FC236}">
                  <a16:creationId xmlns:a16="http://schemas.microsoft.com/office/drawing/2014/main" id="{0CB83AC2-70FA-C66E-BCBB-9A5F4B18E3D9}"/>
                </a:ext>
              </a:extLst>
            </p:cNvPr>
            <p:cNvGrpSpPr/>
            <p:nvPr/>
          </p:nvGrpSpPr>
          <p:grpSpPr>
            <a:xfrm>
              <a:off x="6398490" y="6177374"/>
              <a:ext cx="5943601" cy="700115"/>
              <a:chOff x="0" y="6181900"/>
              <a:chExt cx="5943601" cy="700115"/>
            </a:xfrm>
          </p:grpSpPr>
          <p:pic>
            <p:nvPicPr>
              <p:cNvPr id="11" name="Picture 2">
                <a:extLst>
                  <a:ext uri="{FF2B5EF4-FFF2-40B4-BE49-F238E27FC236}">
                    <a16:creationId xmlns:a16="http://schemas.microsoft.com/office/drawing/2014/main" id="{BF8C5C46-404E-1B71-0D56-47E0CA912CA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 t="76460" r="-5164"/>
              <a:stretch/>
            </p:blipFill>
            <p:spPr bwMode="auto">
              <a:xfrm>
                <a:off x="0"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a:extLst>
                  <a:ext uri="{FF2B5EF4-FFF2-40B4-BE49-F238E27FC236}">
                    <a16:creationId xmlns:a16="http://schemas.microsoft.com/office/drawing/2014/main" id="{6D3A5021-8DCC-A8D6-B667-7CCBBE67517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 t="76460" r="-5164"/>
              <a:stretch/>
            </p:blipFill>
            <p:spPr bwMode="auto">
              <a:xfrm>
                <a:off x="2821709"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 name="Group 7">
              <a:extLst>
                <a:ext uri="{FF2B5EF4-FFF2-40B4-BE49-F238E27FC236}">
                  <a16:creationId xmlns:a16="http://schemas.microsoft.com/office/drawing/2014/main" id="{4ED2BAE2-A251-3241-1487-92A67F97C1EF}"/>
                </a:ext>
              </a:extLst>
            </p:cNvPr>
            <p:cNvGrpSpPr/>
            <p:nvPr/>
          </p:nvGrpSpPr>
          <p:grpSpPr>
            <a:xfrm>
              <a:off x="3576781" y="6181992"/>
              <a:ext cx="5943601" cy="700115"/>
              <a:chOff x="0" y="6181900"/>
              <a:chExt cx="5943601" cy="700115"/>
            </a:xfrm>
          </p:grpSpPr>
          <p:pic>
            <p:nvPicPr>
              <p:cNvPr id="9" name="Picture 2">
                <a:extLst>
                  <a:ext uri="{FF2B5EF4-FFF2-40B4-BE49-F238E27FC236}">
                    <a16:creationId xmlns:a16="http://schemas.microsoft.com/office/drawing/2014/main" id="{2D237193-CF7E-BA25-0057-02859D2E261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 t="76460" r="-5164"/>
              <a:stretch/>
            </p:blipFill>
            <p:spPr bwMode="auto">
              <a:xfrm>
                <a:off x="0"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a:extLst>
                  <a:ext uri="{FF2B5EF4-FFF2-40B4-BE49-F238E27FC236}">
                    <a16:creationId xmlns:a16="http://schemas.microsoft.com/office/drawing/2014/main" id="{68998C2F-0831-D9D9-A171-670AE829483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 t="76460" r="-5164"/>
              <a:stretch/>
            </p:blipFill>
            <p:spPr bwMode="auto">
              <a:xfrm>
                <a:off x="2821709"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13136624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B5B80-1C00-72FA-1746-BCD3312FE5B2}"/>
              </a:ext>
            </a:extLst>
          </p:cNvPr>
          <p:cNvSpPr>
            <a:spLocks noGrp="1"/>
          </p:cNvSpPr>
          <p:nvPr>
            <p:ph type="title"/>
          </p:nvPr>
        </p:nvSpPr>
        <p:spPr/>
        <p:txBody>
          <a:bodyPr/>
          <a:lstStyle/>
          <a:p>
            <a:r>
              <a:rPr lang="en-GB" dirty="0">
                <a:latin typeface="OpenDyslexic" panose="00000500000000000000" pitchFamily="50" charset="0"/>
              </a:rPr>
              <a:t>Phonics in school</a:t>
            </a:r>
          </a:p>
        </p:txBody>
      </p:sp>
      <p:sp>
        <p:nvSpPr>
          <p:cNvPr id="3" name="Content Placeholder 2">
            <a:extLst>
              <a:ext uri="{FF2B5EF4-FFF2-40B4-BE49-F238E27FC236}">
                <a16:creationId xmlns:a16="http://schemas.microsoft.com/office/drawing/2014/main" id="{699C6A55-4081-0D8B-6985-515210D50A1A}"/>
              </a:ext>
            </a:extLst>
          </p:cNvPr>
          <p:cNvSpPr>
            <a:spLocks noGrp="1"/>
          </p:cNvSpPr>
          <p:nvPr>
            <p:ph idx="1"/>
          </p:nvPr>
        </p:nvSpPr>
        <p:spPr/>
        <p:txBody>
          <a:bodyPr/>
          <a:lstStyle/>
          <a:p>
            <a:r>
              <a:rPr lang="en-GB" dirty="0">
                <a:latin typeface="OpenDyslexic" panose="00000500000000000000" pitchFamily="50" charset="0"/>
              </a:rPr>
              <a:t>We follow the Little Wandle Letters and Sounds program. </a:t>
            </a:r>
          </a:p>
          <a:p>
            <a:r>
              <a:rPr lang="en-GB" dirty="0">
                <a:latin typeface="OpenDyslexic" panose="00000500000000000000" pitchFamily="50" charset="0"/>
              </a:rPr>
              <a:t>Phonics sessions are daily and will build up to be 25 minutes.</a:t>
            </a:r>
          </a:p>
          <a:p>
            <a:r>
              <a:rPr lang="en-GB" dirty="0">
                <a:latin typeface="OpenDyslexic" panose="00000500000000000000" pitchFamily="50" charset="0"/>
              </a:rPr>
              <a:t>Interventions will take place in the afternoons for children who are finding phonics a challenge.</a:t>
            </a:r>
          </a:p>
          <a:p>
            <a:r>
              <a:rPr lang="en-GB" dirty="0">
                <a:latin typeface="OpenDyslexic" panose="00000500000000000000" pitchFamily="50" charset="0"/>
              </a:rPr>
              <a:t>Guided reading will occur 3x a week using big</a:t>
            </a:r>
          </a:p>
        </p:txBody>
      </p:sp>
      <p:grpSp>
        <p:nvGrpSpPr>
          <p:cNvPr id="4" name="Group 3">
            <a:extLst>
              <a:ext uri="{FF2B5EF4-FFF2-40B4-BE49-F238E27FC236}">
                <a16:creationId xmlns:a16="http://schemas.microsoft.com/office/drawing/2014/main" id="{8E465B0C-1EF1-3D42-0C2A-9B0CCF30BC80}"/>
              </a:ext>
            </a:extLst>
          </p:cNvPr>
          <p:cNvGrpSpPr/>
          <p:nvPr/>
        </p:nvGrpSpPr>
        <p:grpSpPr>
          <a:xfrm>
            <a:off x="0" y="6177374"/>
            <a:ext cx="12342091" cy="704733"/>
            <a:chOff x="0" y="6177374"/>
            <a:chExt cx="12342091" cy="704733"/>
          </a:xfrm>
        </p:grpSpPr>
        <p:grpSp>
          <p:nvGrpSpPr>
            <p:cNvPr id="5" name="Group 4">
              <a:extLst>
                <a:ext uri="{FF2B5EF4-FFF2-40B4-BE49-F238E27FC236}">
                  <a16:creationId xmlns:a16="http://schemas.microsoft.com/office/drawing/2014/main" id="{ACE61284-73D7-A9C1-0F0B-054F591A2AEF}"/>
                </a:ext>
              </a:extLst>
            </p:cNvPr>
            <p:cNvGrpSpPr/>
            <p:nvPr/>
          </p:nvGrpSpPr>
          <p:grpSpPr>
            <a:xfrm>
              <a:off x="0" y="6181900"/>
              <a:ext cx="5943601" cy="700115"/>
              <a:chOff x="0" y="6181900"/>
              <a:chExt cx="5943601" cy="700115"/>
            </a:xfrm>
          </p:grpSpPr>
          <p:pic>
            <p:nvPicPr>
              <p:cNvPr id="12" name="Picture 2">
                <a:extLst>
                  <a:ext uri="{FF2B5EF4-FFF2-40B4-BE49-F238E27FC236}">
                    <a16:creationId xmlns:a16="http://schemas.microsoft.com/office/drawing/2014/main" id="{BD14159F-CDE3-AAE4-EA53-577ACD7E801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76460" r="-5164"/>
              <a:stretch/>
            </p:blipFill>
            <p:spPr bwMode="auto">
              <a:xfrm>
                <a:off x="0"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a:extLst>
                  <a:ext uri="{FF2B5EF4-FFF2-40B4-BE49-F238E27FC236}">
                    <a16:creationId xmlns:a16="http://schemas.microsoft.com/office/drawing/2014/main" id="{CE066AA0-0C3E-9211-FB5D-2AB57A248B8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76460" r="-5164"/>
              <a:stretch/>
            </p:blipFill>
            <p:spPr bwMode="auto">
              <a:xfrm>
                <a:off x="2821709"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6" name="Group 5">
              <a:extLst>
                <a:ext uri="{FF2B5EF4-FFF2-40B4-BE49-F238E27FC236}">
                  <a16:creationId xmlns:a16="http://schemas.microsoft.com/office/drawing/2014/main" id="{CE63CD8B-D388-FFA4-1935-5732C08F06CF}"/>
                </a:ext>
              </a:extLst>
            </p:cNvPr>
            <p:cNvGrpSpPr/>
            <p:nvPr/>
          </p:nvGrpSpPr>
          <p:grpSpPr>
            <a:xfrm>
              <a:off x="6398490" y="6177374"/>
              <a:ext cx="5943601" cy="700115"/>
              <a:chOff x="0" y="6181900"/>
              <a:chExt cx="5943601" cy="700115"/>
            </a:xfrm>
          </p:grpSpPr>
          <p:pic>
            <p:nvPicPr>
              <p:cNvPr id="10" name="Picture 2">
                <a:extLst>
                  <a:ext uri="{FF2B5EF4-FFF2-40B4-BE49-F238E27FC236}">
                    <a16:creationId xmlns:a16="http://schemas.microsoft.com/office/drawing/2014/main" id="{995610D6-827D-E941-9633-B0BBD725CD2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76460" r="-5164"/>
              <a:stretch/>
            </p:blipFill>
            <p:spPr bwMode="auto">
              <a:xfrm>
                <a:off x="0"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41CDB9B2-BDE0-32C9-30CC-A8DBF5343FF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76460" r="-5164"/>
              <a:stretch/>
            </p:blipFill>
            <p:spPr bwMode="auto">
              <a:xfrm>
                <a:off x="2821709"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 name="Group 6">
              <a:extLst>
                <a:ext uri="{FF2B5EF4-FFF2-40B4-BE49-F238E27FC236}">
                  <a16:creationId xmlns:a16="http://schemas.microsoft.com/office/drawing/2014/main" id="{F2A40ED2-9876-84D3-E80F-8D747210F5EF}"/>
                </a:ext>
              </a:extLst>
            </p:cNvPr>
            <p:cNvGrpSpPr/>
            <p:nvPr/>
          </p:nvGrpSpPr>
          <p:grpSpPr>
            <a:xfrm>
              <a:off x="3576781" y="6181992"/>
              <a:ext cx="5943601" cy="700115"/>
              <a:chOff x="0" y="6181900"/>
              <a:chExt cx="5943601" cy="700115"/>
            </a:xfrm>
          </p:grpSpPr>
          <p:pic>
            <p:nvPicPr>
              <p:cNvPr id="8" name="Picture 2">
                <a:extLst>
                  <a:ext uri="{FF2B5EF4-FFF2-40B4-BE49-F238E27FC236}">
                    <a16:creationId xmlns:a16="http://schemas.microsoft.com/office/drawing/2014/main" id="{156DB774-6243-707B-C66E-00AFA5B36B1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76460" r="-5164"/>
              <a:stretch/>
            </p:blipFill>
            <p:spPr bwMode="auto">
              <a:xfrm>
                <a:off x="0"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2E7ABDAA-DEBC-BEE8-BE96-675B589A330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76460" r="-5164"/>
              <a:stretch/>
            </p:blipFill>
            <p:spPr bwMode="auto">
              <a:xfrm>
                <a:off x="2821709"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grpSp>
      </p:grpSp>
      <p:sp>
        <p:nvSpPr>
          <p:cNvPr id="15" name="AutoShape 4" descr="Search in sidebar query">
            <a:extLst>
              <a:ext uri="{FF2B5EF4-FFF2-40B4-BE49-F238E27FC236}">
                <a16:creationId xmlns:a16="http://schemas.microsoft.com/office/drawing/2014/main" id="{2076664E-17D5-BE1E-9CFD-7B92CE5C2110}"/>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7" name="Picture 16">
            <a:extLst>
              <a:ext uri="{FF2B5EF4-FFF2-40B4-BE49-F238E27FC236}">
                <a16:creationId xmlns:a16="http://schemas.microsoft.com/office/drawing/2014/main" id="{5F8B5A43-191A-F777-9E3A-3BD02FA56EE9}"/>
              </a:ext>
            </a:extLst>
          </p:cNvPr>
          <p:cNvPicPr>
            <a:picLocks noChangeAspect="1"/>
          </p:cNvPicPr>
          <p:nvPr/>
        </p:nvPicPr>
        <p:blipFill rotWithShape="1">
          <a:blip r:embed="rId3"/>
          <a:srcRect l="20942" t="8505" r="8294" b="9080"/>
          <a:stretch/>
        </p:blipFill>
        <p:spPr>
          <a:xfrm>
            <a:off x="664464" y="711199"/>
            <a:ext cx="1712976" cy="1594324"/>
          </a:xfrm>
          <a:prstGeom prst="rect">
            <a:avLst/>
          </a:prstGeom>
        </p:spPr>
      </p:pic>
    </p:spTree>
    <p:extLst>
      <p:ext uri="{BB962C8B-B14F-4D97-AF65-F5344CB8AC3E}">
        <p14:creationId xmlns:p14="http://schemas.microsoft.com/office/powerpoint/2010/main" val="7663042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87A71-28F5-F042-FA92-851F612EBBD6}"/>
              </a:ext>
            </a:extLst>
          </p:cNvPr>
          <p:cNvSpPr>
            <a:spLocks noGrp="1"/>
          </p:cNvSpPr>
          <p:nvPr>
            <p:ph type="title"/>
          </p:nvPr>
        </p:nvSpPr>
        <p:spPr/>
        <p:txBody>
          <a:bodyPr/>
          <a:lstStyle/>
          <a:p>
            <a:r>
              <a:rPr lang="en-GB" dirty="0">
                <a:latin typeface="OpenDyslexic" panose="00000500000000000000" pitchFamily="50" charset="0"/>
              </a:rPr>
              <a:t>Reading in school</a:t>
            </a:r>
          </a:p>
        </p:txBody>
      </p:sp>
      <p:sp>
        <p:nvSpPr>
          <p:cNvPr id="3" name="Content Placeholder 2">
            <a:extLst>
              <a:ext uri="{FF2B5EF4-FFF2-40B4-BE49-F238E27FC236}">
                <a16:creationId xmlns:a16="http://schemas.microsoft.com/office/drawing/2014/main" id="{36A35311-CD34-0B8D-1185-1437A09387C3}"/>
              </a:ext>
            </a:extLst>
          </p:cNvPr>
          <p:cNvSpPr>
            <a:spLocks noGrp="1"/>
          </p:cNvSpPr>
          <p:nvPr>
            <p:ph idx="1"/>
          </p:nvPr>
        </p:nvSpPr>
        <p:spPr/>
        <p:txBody>
          <a:bodyPr>
            <a:normAutofit fontScale="92500" lnSpcReduction="20000"/>
          </a:bodyPr>
          <a:lstStyle/>
          <a:p>
            <a:pPr marL="0" indent="0">
              <a:buNone/>
            </a:pPr>
            <a:r>
              <a:rPr lang="en-GB" dirty="0">
                <a:latin typeface="OpenDyslexic" panose="00000500000000000000" pitchFamily="50" charset="0"/>
              </a:rPr>
              <a:t>We will have reading sessions three times a week each day we will focus on a different skill for reading:</a:t>
            </a:r>
          </a:p>
          <a:p>
            <a:pPr marL="0" indent="0">
              <a:buNone/>
            </a:pPr>
            <a:r>
              <a:rPr lang="en-GB" dirty="0">
                <a:latin typeface="OpenDyslexic" panose="00000500000000000000" pitchFamily="50" charset="0"/>
              </a:rPr>
              <a:t>Read 1. decoding: focus on recognising the phonemes and blending them to read words.</a:t>
            </a:r>
          </a:p>
          <a:p>
            <a:pPr marL="0" indent="0">
              <a:buNone/>
            </a:pPr>
            <a:r>
              <a:rPr lang="en-GB" dirty="0">
                <a:latin typeface="OpenDyslexic" panose="00000500000000000000" pitchFamily="50" charset="0"/>
              </a:rPr>
              <a:t>Read 2. prosody: reading with meaning, stress and intonation.</a:t>
            </a:r>
          </a:p>
          <a:p>
            <a:pPr marL="0" indent="0">
              <a:buNone/>
            </a:pPr>
            <a:r>
              <a:rPr lang="en-GB" dirty="0">
                <a:latin typeface="OpenDyslexic" panose="00000500000000000000" pitchFamily="50" charset="0"/>
              </a:rPr>
              <a:t>Read 3. comprehension: understanding the text. </a:t>
            </a:r>
          </a:p>
          <a:p>
            <a:pPr marL="0" indent="0">
              <a:buNone/>
            </a:pPr>
            <a:endParaRPr lang="en-GB" dirty="0">
              <a:latin typeface="OpenDyslexic" panose="00000500000000000000" pitchFamily="50" charset="0"/>
            </a:endParaRPr>
          </a:p>
          <a:p>
            <a:pPr marL="0" indent="0">
              <a:buNone/>
            </a:pPr>
            <a:r>
              <a:rPr lang="en-GB" dirty="0">
                <a:latin typeface="OpenDyslexic" panose="00000500000000000000" pitchFamily="50" charset="0"/>
              </a:rPr>
              <a:t>This book will then come home and be your child's </a:t>
            </a:r>
            <a:r>
              <a:rPr lang="en-GB" b="1" dirty="0">
                <a:latin typeface="OpenDyslexic" panose="00000500000000000000" pitchFamily="50" charset="0"/>
              </a:rPr>
              <a:t>‘reading practice’</a:t>
            </a:r>
            <a:r>
              <a:rPr lang="en-GB" dirty="0">
                <a:latin typeface="OpenDyslexic" panose="00000500000000000000" pitchFamily="50" charset="0"/>
              </a:rPr>
              <a:t> book.</a:t>
            </a:r>
          </a:p>
        </p:txBody>
      </p:sp>
    </p:spTree>
    <p:extLst>
      <p:ext uri="{BB962C8B-B14F-4D97-AF65-F5344CB8AC3E}">
        <p14:creationId xmlns:p14="http://schemas.microsoft.com/office/powerpoint/2010/main" val="31336600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F3B3DD4-A689-7440-8390-D80792CB971D}"/>
              </a:ext>
            </a:extLst>
          </p:cNvPr>
          <p:cNvSpPr>
            <a:spLocks noGrp="1"/>
          </p:cNvSpPr>
          <p:nvPr>
            <p:ph type="title"/>
          </p:nvPr>
        </p:nvSpPr>
        <p:spPr>
          <a:xfrm>
            <a:off x="500701" y="116632"/>
            <a:ext cx="9793088" cy="1152128"/>
          </a:xfrm>
        </p:spPr>
        <p:txBody>
          <a:bodyPr lIns="91440" tIns="45720" rIns="91440" bIns="45720" anchor="b" anchorCtr="0"/>
          <a:lstStyle/>
          <a:p>
            <a:r>
              <a:rPr lang="en-US" dirty="0">
                <a:latin typeface="OpenDyslexic" panose="00000500000000000000" pitchFamily="50" charset="0"/>
                <a:ea typeface="Calibri"/>
                <a:cs typeface="Calibri"/>
              </a:rPr>
              <a:t>We teach Phase 2 in this order</a:t>
            </a:r>
            <a:endParaRPr lang="en-US" dirty="0">
              <a:latin typeface="OpenDyslexic" panose="00000500000000000000" pitchFamily="50" charset="0"/>
            </a:endParaRPr>
          </a:p>
        </p:txBody>
      </p:sp>
      <p:pic>
        <p:nvPicPr>
          <p:cNvPr id="7" name="Picture 6">
            <a:extLst>
              <a:ext uri="{FF2B5EF4-FFF2-40B4-BE49-F238E27FC236}">
                <a16:creationId xmlns:a16="http://schemas.microsoft.com/office/drawing/2014/main" id="{913398DB-F0B8-D14E-AAA3-50D22D96B9E5}"/>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5879976" y="2289746"/>
            <a:ext cx="4850928" cy="4176464"/>
          </a:xfrm>
          <a:prstGeom prst="roundRect">
            <a:avLst>
              <a:gd name="adj" fmla="val 2325"/>
            </a:avLst>
          </a:prstGeom>
          <a:effectLst>
            <a:glow rad="127000">
              <a:schemeClr val="tx1">
                <a:lumMod val="95000"/>
                <a:lumOff val="5000"/>
                <a:alpha val="10000"/>
              </a:schemeClr>
            </a:glow>
          </a:effectLst>
        </p:spPr>
      </p:pic>
      <p:pic>
        <p:nvPicPr>
          <p:cNvPr id="8" name="Picture 7">
            <a:extLst>
              <a:ext uri="{FF2B5EF4-FFF2-40B4-BE49-F238E27FC236}">
                <a16:creationId xmlns:a16="http://schemas.microsoft.com/office/drawing/2014/main" id="{F4908B15-A23E-CB47-8001-6496D25A91A2}"/>
              </a:ext>
            </a:extLst>
          </p:cNvPr>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546317" y="1412776"/>
            <a:ext cx="4850928" cy="5184576"/>
          </a:xfrm>
          <a:prstGeom prst="roundRect">
            <a:avLst>
              <a:gd name="adj" fmla="val 2530"/>
            </a:avLst>
          </a:prstGeom>
          <a:effectLst>
            <a:glow rad="127000">
              <a:schemeClr val="tx1">
                <a:lumMod val="95000"/>
                <a:lumOff val="5000"/>
                <a:alpha val="10000"/>
              </a:schemeClr>
            </a:glow>
          </a:effectLst>
        </p:spPr>
      </p:pic>
    </p:spTree>
    <p:extLst>
      <p:ext uri="{BB962C8B-B14F-4D97-AF65-F5344CB8AC3E}">
        <p14:creationId xmlns:p14="http://schemas.microsoft.com/office/powerpoint/2010/main" val="2500966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B82B14F-2162-556F-8604-D11477375E7F}"/>
              </a:ext>
            </a:extLst>
          </p:cNvPr>
          <p:cNvSpPr>
            <a:spLocks noGrp="1"/>
          </p:cNvSpPr>
          <p:nvPr>
            <p:ph type="title"/>
          </p:nvPr>
        </p:nvSpPr>
        <p:spPr/>
        <p:txBody>
          <a:bodyPr lIns="91440" tIns="45720" rIns="91440" bIns="45720" anchor="b" anchorCtr="0"/>
          <a:lstStyle/>
          <a:p>
            <a:r>
              <a:rPr lang="en-GB" dirty="0">
                <a:latin typeface="OpenDyslexic" panose="00000500000000000000" pitchFamily="50" charset="0"/>
                <a:cs typeface="Calibri"/>
              </a:rPr>
              <a:t>Let’s say the Phase 2 sounds</a:t>
            </a:r>
            <a:endParaRPr lang="en-GB" dirty="0">
              <a:latin typeface="OpenDyslexic" panose="00000500000000000000" pitchFamily="50" charset="0"/>
            </a:endParaRPr>
          </a:p>
        </p:txBody>
      </p:sp>
      <p:pic>
        <p:nvPicPr>
          <p:cNvPr id="6" name="Picture 5" descr="Graphical user interface, application, Teams&#10;&#10;Description automatically generated">
            <a:hlinkClick r:id="rId3"/>
            <a:extLst>
              <a:ext uri="{FF2B5EF4-FFF2-40B4-BE49-F238E27FC236}">
                <a16:creationId xmlns:a16="http://schemas.microsoft.com/office/drawing/2014/main" id="{B04EC60A-918F-3BD1-B68E-054EE9D9A420}"/>
              </a:ext>
            </a:extLst>
          </p:cNvPr>
          <p:cNvPicPr>
            <a:picLocks noChangeAspect="1"/>
          </p:cNvPicPr>
          <p:nvPr/>
        </p:nvPicPr>
        <p:blipFill rotWithShape="1">
          <a:blip r:embed="rId4"/>
          <a:srcRect r="67270"/>
          <a:stretch/>
        </p:blipFill>
        <p:spPr>
          <a:xfrm>
            <a:off x="7582228" y="1488525"/>
            <a:ext cx="2646647" cy="2602444"/>
          </a:xfrm>
          <a:prstGeom prst="rect">
            <a:avLst/>
          </a:prstGeom>
        </p:spPr>
      </p:pic>
      <p:pic>
        <p:nvPicPr>
          <p:cNvPr id="8" name="Picture 7" descr="Graphical user interface, application, Teams&#10;&#10;Description automatically generated">
            <a:hlinkClick r:id="rId5"/>
            <a:extLst>
              <a:ext uri="{FF2B5EF4-FFF2-40B4-BE49-F238E27FC236}">
                <a16:creationId xmlns:a16="http://schemas.microsoft.com/office/drawing/2014/main" id="{6709C436-F52C-DD16-86B1-8DE8BAE1499C}"/>
              </a:ext>
            </a:extLst>
          </p:cNvPr>
          <p:cNvPicPr>
            <a:picLocks noChangeAspect="1"/>
          </p:cNvPicPr>
          <p:nvPr/>
        </p:nvPicPr>
        <p:blipFill rotWithShape="1">
          <a:blip r:embed="rId4"/>
          <a:srcRect l="33237" t="4087" r="34033" b="-4087"/>
          <a:stretch/>
        </p:blipFill>
        <p:spPr>
          <a:xfrm>
            <a:off x="7663947" y="4141471"/>
            <a:ext cx="2669719" cy="2642575"/>
          </a:xfrm>
          <a:prstGeom prst="rect">
            <a:avLst/>
          </a:prstGeom>
        </p:spPr>
      </p:pic>
      <p:pic>
        <p:nvPicPr>
          <p:cNvPr id="5" name="Picture 6">
            <a:extLst>
              <a:ext uri="{FF2B5EF4-FFF2-40B4-BE49-F238E27FC236}">
                <a16:creationId xmlns:a16="http://schemas.microsoft.com/office/drawing/2014/main" id="{701B3F15-C2E8-6A61-F4EC-2ED3DB0C831F}"/>
              </a:ext>
            </a:extLst>
          </p:cNvPr>
          <p:cNvPicPr>
            <a:picLocks noChangeAspect="1"/>
          </p:cNvPicPr>
          <p:nvPr/>
        </p:nvPicPr>
        <p:blipFill rotWithShape="1">
          <a:blip r:embed="rId6"/>
          <a:srcRect t="1813" r="108"/>
          <a:stretch/>
        </p:blipFill>
        <p:spPr>
          <a:xfrm>
            <a:off x="829670" y="1697486"/>
            <a:ext cx="5262356" cy="4969131"/>
          </a:xfrm>
          <a:prstGeom prst="rect">
            <a:avLst/>
          </a:prstGeom>
        </p:spPr>
      </p:pic>
    </p:spTree>
    <p:extLst>
      <p:ext uri="{BB962C8B-B14F-4D97-AF65-F5344CB8AC3E}">
        <p14:creationId xmlns:p14="http://schemas.microsoft.com/office/powerpoint/2010/main" val="38325969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76CA3B5-91E5-0C42-A06C-51710AD05C91}"/>
              </a:ext>
            </a:extLst>
          </p:cNvPr>
          <p:cNvSpPr>
            <a:spLocks noGrp="1"/>
          </p:cNvSpPr>
          <p:nvPr>
            <p:ph type="title"/>
          </p:nvPr>
        </p:nvSpPr>
        <p:spPr/>
        <p:txBody>
          <a:bodyPr/>
          <a:lstStyle/>
          <a:p>
            <a:r>
              <a:rPr lang="en-US"/>
              <a:t>Blending to read words</a:t>
            </a:r>
          </a:p>
        </p:txBody>
      </p:sp>
      <p:pic>
        <p:nvPicPr>
          <p:cNvPr id="4" name="Online Media 3" descr="How we teach blending">
            <a:hlinkClick r:id="" action="ppaction://media"/>
            <a:extLst>
              <a:ext uri="{FF2B5EF4-FFF2-40B4-BE49-F238E27FC236}">
                <a16:creationId xmlns:a16="http://schemas.microsoft.com/office/drawing/2014/main" id="{42797611-F16B-2043-A6FF-337038723033}"/>
              </a:ext>
            </a:extLst>
          </p:cNvPr>
          <p:cNvPicPr>
            <a:picLocks noRot="1" noChangeAspect="1"/>
          </p:cNvPicPr>
          <p:nvPr>
            <a:videoFile r:link="rId1"/>
          </p:nvPr>
        </p:nvPicPr>
        <p:blipFill>
          <a:blip r:embed="rId4"/>
          <a:stretch>
            <a:fillRect/>
          </a:stretch>
        </p:blipFill>
        <p:spPr>
          <a:xfrm>
            <a:off x="2510729" y="1844824"/>
            <a:ext cx="7170541" cy="4051356"/>
          </a:xfrm>
          <a:prstGeom prst="rect">
            <a:avLst/>
          </a:prstGeom>
        </p:spPr>
      </p:pic>
    </p:spTree>
    <p:extLst>
      <p:ext uri="{BB962C8B-B14F-4D97-AF65-F5344CB8AC3E}">
        <p14:creationId xmlns:p14="http://schemas.microsoft.com/office/powerpoint/2010/main" val="2939075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608165" y="1271512"/>
            <a:ext cx="5256584" cy="4941168"/>
          </a:xfrm>
        </p:spPr>
        <p:txBody>
          <a:bodyPr lIns="91440" tIns="45720" rIns="91440" bIns="45720" anchor="t"/>
          <a:lstStyle/>
          <a:p>
            <a:r>
              <a:rPr lang="en-US" dirty="0">
                <a:solidFill>
                  <a:schemeClr val="accent2"/>
                </a:solidFill>
                <a:latin typeface="OpenDyslexic"/>
              </a:rPr>
              <a:t>These words have unusual spellings e.g. he, the, was.</a:t>
            </a:r>
            <a:endParaRPr lang="en-US" dirty="0">
              <a:solidFill>
                <a:schemeClr val="accent2"/>
              </a:solidFill>
              <a:latin typeface="OpenDyslexic"/>
              <a:cs typeface="Calibri"/>
            </a:endParaRPr>
          </a:p>
          <a:p>
            <a:endParaRPr lang="en-US" dirty="0">
              <a:solidFill>
                <a:schemeClr val="accent2"/>
              </a:solidFill>
              <a:latin typeface="OpenDyslexic"/>
              <a:cs typeface="Calibri"/>
            </a:endParaRPr>
          </a:p>
          <a:p>
            <a:r>
              <a:rPr lang="en-US" dirty="0">
                <a:solidFill>
                  <a:schemeClr val="accent2"/>
                </a:solidFill>
                <a:latin typeface="OpenDyslexic"/>
              </a:rPr>
              <a:t>They are taught in a systematic way.</a:t>
            </a:r>
            <a:endParaRPr lang="en-US" dirty="0">
              <a:solidFill>
                <a:schemeClr val="accent2"/>
              </a:solidFill>
              <a:latin typeface="OpenDyslexic"/>
              <a:cs typeface="Calibri"/>
            </a:endParaRPr>
          </a:p>
          <a:p>
            <a:endParaRPr lang="en-US" dirty="0">
              <a:solidFill>
                <a:schemeClr val="accent2"/>
              </a:solidFill>
              <a:latin typeface="OpenDyslexic"/>
            </a:endParaRPr>
          </a:p>
          <a:p>
            <a:r>
              <a:rPr lang="en-US" dirty="0">
                <a:solidFill>
                  <a:schemeClr val="accent2"/>
                </a:solidFill>
                <a:latin typeface="OpenDyslexic"/>
              </a:rPr>
              <a:t>Children are now learning to read the Phase 2 tricky words: is, I, the, put, pull, full, as, and, has, his, her, go, no, to, into, she, push, he, of, we, me, be.</a:t>
            </a:r>
            <a:endParaRPr lang="en-US" dirty="0">
              <a:solidFill>
                <a:schemeClr val="accent2"/>
              </a:solidFill>
              <a:latin typeface="OpenDyslexic"/>
              <a:ea typeface="Calibri"/>
              <a:cs typeface="Calibri"/>
            </a:endParaRPr>
          </a:p>
        </p:txBody>
      </p:sp>
      <p:sp>
        <p:nvSpPr>
          <p:cNvPr id="3" name="Title 2"/>
          <p:cNvSpPr>
            <a:spLocks noGrp="1"/>
          </p:cNvSpPr>
          <p:nvPr>
            <p:ph type="title"/>
          </p:nvPr>
        </p:nvSpPr>
        <p:spPr>
          <a:xfrm>
            <a:off x="3623968" y="343388"/>
            <a:ext cx="9793088" cy="1152128"/>
          </a:xfrm>
        </p:spPr>
        <p:txBody>
          <a:bodyPr lIns="91440" tIns="45720" rIns="91440" bIns="45720" anchor="b" anchorCtr="0"/>
          <a:lstStyle/>
          <a:p>
            <a:r>
              <a:rPr lang="en-US">
                <a:latin typeface="OpenDyslexic"/>
              </a:rPr>
              <a:t>Tricky words</a:t>
            </a:r>
            <a:endParaRPr lang="en-GB">
              <a:latin typeface="OpenDyslexic"/>
            </a:endParaRPr>
          </a:p>
        </p:txBody>
      </p:sp>
      <p:pic>
        <p:nvPicPr>
          <p:cNvPr id="6" name="Picture 5" descr="A person holding a piece of paper&#10;&#10;Description automatically generated">
            <a:extLst>
              <a:ext uri="{FF2B5EF4-FFF2-40B4-BE49-F238E27FC236}">
                <a16:creationId xmlns:a16="http://schemas.microsoft.com/office/drawing/2014/main" id="{176920EE-42B5-CBC7-1B8E-CDD75BAA7B85}"/>
              </a:ext>
            </a:extLst>
          </p:cNvPr>
          <p:cNvPicPr>
            <a:picLocks noChangeAspect="1"/>
          </p:cNvPicPr>
          <p:nvPr/>
        </p:nvPicPr>
        <p:blipFill>
          <a:blip r:embed="rId3"/>
          <a:stretch>
            <a:fillRect/>
          </a:stretch>
        </p:blipFill>
        <p:spPr>
          <a:xfrm>
            <a:off x="6096000" y="1984248"/>
            <a:ext cx="5479846" cy="3383121"/>
          </a:xfrm>
          <a:prstGeom prst="roundRect">
            <a:avLst/>
          </a:prstGeom>
        </p:spPr>
      </p:pic>
    </p:spTree>
    <p:extLst>
      <p:ext uri="{BB962C8B-B14F-4D97-AF65-F5344CB8AC3E}">
        <p14:creationId xmlns:p14="http://schemas.microsoft.com/office/powerpoint/2010/main" val="35294529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9A5F2C-AD7F-CF4C-9D4C-AD07FF3F812C}"/>
              </a:ext>
            </a:extLst>
          </p:cNvPr>
          <p:cNvSpPr>
            <a:spLocks noGrp="1"/>
          </p:cNvSpPr>
          <p:nvPr>
            <p:ph type="title"/>
          </p:nvPr>
        </p:nvSpPr>
        <p:spPr>
          <a:prstGeom prst="rect">
            <a:avLst/>
          </a:prstGeom>
        </p:spPr>
        <p:txBody>
          <a:bodyPr lIns="91440" tIns="45720" rIns="91440" bIns="45720" anchor="b" anchorCtr="0"/>
          <a:lstStyle/>
          <a:p>
            <a:r>
              <a:rPr lang="en-US"/>
              <a:t>Reading tricky words </a:t>
            </a:r>
          </a:p>
        </p:txBody>
      </p:sp>
      <p:pic>
        <p:nvPicPr>
          <p:cNvPr id="5" name="3C1KTDag0ZA"/>
          <p:cNvPicPr>
            <a:picLocks noRot="1" noChangeAspect="1"/>
          </p:cNvPicPr>
          <p:nvPr>
            <a:videoFile r:link="rId1"/>
          </p:nvPr>
        </p:nvPicPr>
        <p:blipFill rotWithShape="1">
          <a:blip r:embed="rId4">
            <a:extLst>
              <a:ext uri="{28A0092B-C50C-407E-A947-70E740481C1C}">
                <a14:useLocalDpi xmlns:a14="http://schemas.microsoft.com/office/drawing/2010/main" val="0"/>
              </a:ext>
            </a:extLst>
          </a:blip>
          <a:srcRect b="5701"/>
          <a:stretch/>
        </p:blipFill>
        <p:spPr>
          <a:xfrm>
            <a:off x="2207568" y="1921886"/>
            <a:ext cx="7614592" cy="3893698"/>
          </a:xfrm>
          <a:prstGeom prst="rect">
            <a:avLst/>
          </a:prstGeom>
          <a:noFill/>
          <a:ln>
            <a:noFill/>
          </a:ln>
        </p:spPr>
      </p:pic>
    </p:spTree>
    <p:extLst>
      <p:ext uri="{BB962C8B-B14F-4D97-AF65-F5344CB8AC3E}">
        <p14:creationId xmlns:p14="http://schemas.microsoft.com/office/powerpoint/2010/main" val="3765306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708A2-0A87-BEB1-907B-573F446553B6}"/>
              </a:ext>
            </a:extLst>
          </p:cNvPr>
          <p:cNvSpPr>
            <a:spLocks noGrp="1"/>
          </p:cNvSpPr>
          <p:nvPr>
            <p:ph type="title"/>
          </p:nvPr>
        </p:nvSpPr>
        <p:spPr/>
        <p:txBody>
          <a:bodyPr/>
          <a:lstStyle/>
          <a:p>
            <a:r>
              <a:rPr lang="en-GB" dirty="0">
                <a:latin typeface="OpenDyslexic" panose="00000500000000000000" pitchFamily="50" charset="0"/>
              </a:rPr>
              <a:t>Reading at home</a:t>
            </a:r>
          </a:p>
        </p:txBody>
      </p:sp>
      <p:sp>
        <p:nvSpPr>
          <p:cNvPr id="3" name="Content Placeholder 2">
            <a:extLst>
              <a:ext uri="{FF2B5EF4-FFF2-40B4-BE49-F238E27FC236}">
                <a16:creationId xmlns:a16="http://schemas.microsoft.com/office/drawing/2014/main" id="{3C4BA17D-80E3-6C45-B475-880518B3F55C}"/>
              </a:ext>
            </a:extLst>
          </p:cNvPr>
          <p:cNvSpPr>
            <a:spLocks noGrp="1"/>
          </p:cNvSpPr>
          <p:nvPr>
            <p:ph idx="1"/>
          </p:nvPr>
        </p:nvSpPr>
        <p:spPr>
          <a:xfrm>
            <a:off x="1295402" y="2081444"/>
            <a:ext cx="9601196" cy="3889588"/>
          </a:xfrm>
        </p:spPr>
        <p:txBody>
          <a:bodyPr>
            <a:normAutofit fontScale="85000" lnSpcReduction="10000"/>
          </a:bodyPr>
          <a:lstStyle/>
          <a:p>
            <a:pPr marL="0" indent="0" algn="l">
              <a:buNone/>
            </a:pPr>
            <a:r>
              <a:rPr lang="en-GB" b="1" i="0" dirty="0">
                <a:solidFill>
                  <a:srgbClr val="000000"/>
                </a:solidFill>
                <a:effectLst/>
                <a:latin typeface="OpenDyslexic" panose="00000500000000000000" pitchFamily="50" charset="0"/>
              </a:rPr>
              <a:t>You child will come home with two types of book:</a:t>
            </a:r>
          </a:p>
          <a:p>
            <a:pPr marL="0" indent="0" algn="l">
              <a:buNone/>
            </a:pPr>
            <a:endParaRPr lang="en-GB" b="0" i="0" dirty="0">
              <a:solidFill>
                <a:srgbClr val="000000"/>
              </a:solidFill>
              <a:effectLst/>
              <a:latin typeface="OpenDyslexic" panose="00000500000000000000" pitchFamily="50" charset="0"/>
            </a:endParaRPr>
          </a:p>
          <a:p>
            <a:pPr algn="l"/>
            <a:r>
              <a:rPr lang="en-GB" b="0" i="0" dirty="0">
                <a:solidFill>
                  <a:srgbClr val="000000"/>
                </a:solidFill>
                <a:effectLst/>
                <a:latin typeface="OpenDyslexic" panose="00000500000000000000" pitchFamily="50" charset="0"/>
              </a:rPr>
              <a:t>A </a:t>
            </a:r>
            <a:r>
              <a:rPr lang="en-GB" b="1" i="0" u="sng" dirty="0">
                <a:solidFill>
                  <a:srgbClr val="000000"/>
                </a:solidFill>
                <a:effectLst/>
                <a:latin typeface="OpenDyslexic" panose="00000500000000000000" pitchFamily="50" charset="0"/>
              </a:rPr>
              <a:t>reading practice book</a:t>
            </a:r>
            <a:r>
              <a:rPr lang="en-GB" b="0" i="0" dirty="0">
                <a:solidFill>
                  <a:srgbClr val="000000"/>
                </a:solidFill>
                <a:effectLst/>
                <a:latin typeface="OpenDyslexic" panose="00000500000000000000" pitchFamily="50" charset="0"/>
              </a:rPr>
              <a:t>. This will be at the correct phonic stage for your child. They should be able to read this fluently and </a:t>
            </a:r>
            <a:r>
              <a:rPr lang="en-GB" dirty="0">
                <a:solidFill>
                  <a:srgbClr val="000000"/>
                </a:solidFill>
                <a:latin typeface="OpenDyslexic" panose="00000500000000000000" pitchFamily="50" charset="0"/>
              </a:rPr>
              <a:t>with only a little encouragement and support from you</a:t>
            </a:r>
            <a:r>
              <a:rPr lang="en-GB" b="0" i="0" dirty="0">
                <a:solidFill>
                  <a:srgbClr val="000000"/>
                </a:solidFill>
                <a:effectLst/>
                <a:latin typeface="OpenDyslexic" panose="00000500000000000000" pitchFamily="50" charset="0"/>
              </a:rPr>
              <a:t>.</a:t>
            </a:r>
          </a:p>
          <a:p>
            <a:pPr algn="l"/>
            <a:endParaRPr lang="en-GB" b="0" i="0" dirty="0">
              <a:solidFill>
                <a:srgbClr val="000000"/>
              </a:solidFill>
              <a:effectLst/>
              <a:latin typeface="OpenDyslexic" panose="00000500000000000000" pitchFamily="50" charset="0"/>
            </a:endParaRPr>
          </a:p>
          <a:p>
            <a:pPr algn="l"/>
            <a:r>
              <a:rPr lang="en-GB" b="0" i="0" dirty="0">
                <a:solidFill>
                  <a:srgbClr val="000000"/>
                </a:solidFill>
                <a:effectLst/>
                <a:latin typeface="OpenDyslexic" panose="00000500000000000000" pitchFamily="50" charset="0"/>
              </a:rPr>
              <a:t>A </a:t>
            </a:r>
            <a:r>
              <a:rPr lang="en-GB" b="0" i="0" u="sng" dirty="0">
                <a:solidFill>
                  <a:srgbClr val="000000"/>
                </a:solidFill>
                <a:effectLst/>
                <a:latin typeface="OpenDyslexic" panose="00000500000000000000" pitchFamily="50" charset="0"/>
              </a:rPr>
              <a:t>sharing book</a:t>
            </a:r>
            <a:r>
              <a:rPr lang="en-GB" b="0" i="0" dirty="0">
                <a:solidFill>
                  <a:srgbClr val="000000"/>
                </a:solidFill>
                <a:effectLst/>
                <a:latin typeface="OpenDyslexic" panose="00000500000000000000" pitchFamily="50" charset="0"/>
              </a:rPr>
              <a:t>.  Your child will not be able to read this on their own. This book is for you both to read and enjoy together. They may be able to spot some sounds they have learned, or some of ‘trick words’ they are learning. They may be able to decode some simple words too.</a:t>
            </a:r>
          </a:p>
          <a:p>
            <a:endParaRPr lang="en-GB" dirty="0"/>
          </a:p>
        </p:txBody>
      </p:sp>
      <p:grpSp>
        <p:nvGrpSpPr>
          <p:cNvPr id="13" name="Group 12">
            <a:extLst>
              <a:ext uri="{FF2B5EF4-FFF2-40B4-BE49-F238E27FC236}">
                <a16:creationId xmlns:a16="http://schemas.microsoft.com/office/drawing/2014/main" id="{583C60D7-CAFC-1C5C-8989-B9D62ACFF62B}"/>
              </a:ext>
            </a:extLst>
          </p:cNvPr>
          <p:cNvGrpSpPr/>
          <p:nvPr/>
        </p:nvGrpSpPr>
        <p:grpSpPr>
          <a:xfrm>
            <a:off x="0" y="6177374"/>
            <a:ext cx="12342091" cy="704733"/>
            <a:chOff x="0" y="6177374"/>
            <a:chExt cx="12342091" cy="704733"/>
          </a:xfrm>
        </p:grpSpPr>
        <p:grpSp>
          <p:nvGrpSpPr>
            <p:cNvPr id="6" name="Group 5">
              <a:extLst>
                <a:ext uri="{FF2B5EF4-FFF2-40B4-BE49-F238E27FC236}">
                  <a16:creationId xmlns:a16="http://schemas.microsoft.com/office/drawing/2014/main" id="{64DAFA83-DD0B-77EC-FB02-550622A0D728}"/>
                </a:ext>
              </a:extLst>
            </p:cNvPr>
            <p:cNvGrpSpPr/>
            <p:nvPr/>
          </p:nvGrpSpPr>
          <p:grpSpPr>
            <a:xfrm>
              <a:off x="0" y="6181900"/>
              <a:ext cx="5943601" cy="700115"/>
              <a:chOff x="0" y="6181900"/>
              <a:chExt cx="5943601" cy="700115"/>
            </a:xfrm>
          </p:grpSpPr>
          <p:pic>
            <p:nvPicPr>
              <p:cNvPr id="3074" name="Picture 2">
                <a:extLst>
                  <a:ext uri="{FF2B5EF4-FFF2-40B4-BE49-F238E27FC236}">
                    <a16:creationId xmlns:a16="http://schemas.microsoft.com/office/drawing/2014/main" id="{E8BE738A-9D4C-F59C-C659-FC6449F56FE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76460" r="-5164"/>
              <a:stretch/>
            </p:blipFill>
            <p:spPr bwMode="auto">
              <a:xfrm>
                <a:off x="0"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a:extLst>
                  <a:ext uri="{FF2B5EF4-FFF2-40B4-BE49-F238E27FC236}">
                    <a16:creationId xmlns:a16="http://schemas.microsoft.com/office/drawing/2014/main" id="{3DF7D469-5724-EC95-2E2B-3621770A602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76460" r="-5164"/>
              <a:stretch/>
            </p:blipFill>
            <p:spPr bwMode="auto">
              <a:xfrm>
                <a:off x="2821709"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 name="Group 6">
              <a:extLst>
                <a:ext uri="{FF2B5EF4-FFF2-40B4-BE49-F238E27FC236}">
                  <a16:creationId xmlns:a16="http://schemas.microsoft.com/office/drawing/2014/main" id="{644E35B0-FE3E-5EDE-C072-499B72DDBEFB}"/>
                </a:ext>
              </a:extLst>
            </p:cNvPr>
            <p:cNvGrpSpPr/>
            <p:nvPr/>
          </p:nvGrpSpPr>
          <p:grpSpPr>
            <a:xfrm>
              <a:off x="6398490" y="6177374"/>
              <a:ext cx="5943601" cy="700115"/>
              <a:chOff x="0" y="6181900"/>
              <a:chExt cx="5943601" cy="700115"/>
            </a:xfrm>
          </p:grpSpPr>
          <p:pic>
            <p:nvPicPr>
              <p:cNvPr id="8" name="Picture 2">
                <a:extLst>
                  <a:ext uri="{FF2B5EF4-FFF2-40B4-BE49-F238E27FC236}">
                    <a16:creationId xmlns:a16="http://schemas.microsoft.com/office/drawing/2014/main" id="{6BC9F003-6FBB-6D16-29C4-DC1096D6EF5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76460" r="-5164"/>
              <a:stretch/>
            </p:blipFill>
            <p:spPr bwMode="auto">
              <a:xfrm>
                <a:off x="0"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A173AFDE-3120-8EA5-1AFE-A6DD9074E43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76460" r="-5164"/>
              <a:stretch/>
            </p:blipFill>
            <p:spPr bwMode="auto">
              <a:xfrm>
                <a:off x="2821709"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0" name="Group 9">
              <a:extLst>
                <a:ext uri="{FF2B5EF4-FFF2-40B4-BE49-F238E27FC236}">
                  <a16:creationId xmlns:a16="http://schemas.microsoft.com/office/drawing/2014/main" id="{12AC3AAE-F3DE-4811-A983-BACB4B0ACE30}"/>
                </a:ext>
              </a:extLst>
            </p:cNvPr>
            <p:cNvGrpSpPr/>
            <p:nvPr/>
          </p:nvGrpSpPr>
          <p:grpSpPr>
            <a:xfrm>
              <a:off x="3576781" y="6181992"/>
              <a:ext cx="5943601" cy="700115"/>
              <a:chOff x="0" y="6181900"/>
              <a:chExt cx="5943601" cy="700115"/>
            </a:xfrm>
          </p:grpSpPr>
          <p:pic>
            <p:nvPicPr>
              <p:cNvPr id="11" name="Picture 2">
                <a:extLst>
                  <a:ext uri="{FF2B5EF4-FFF2-40B4-BE49-F238E27FC236}">
                    <a16:creationId xmlns:a16="http://schemas.microsoft.com/office/drawing/2014/main" id="{77099E68-823F-868A-155A-876A59D1FEE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76460" r="-5164"/>
              <a:stretch/>
            </p:blipFill>
            <p:spPr bwMode="auto">
              <a:xfrm>
                <a:off x="0"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a:extLst>
                  <a:ext uri="{FF2B5EF4-FFF2-40B4-BE49-F238E27FC236}">
                    <a16:creationId xmlns:a16="http://schemas.microsoft.com/office/drawing/2014/main" id="{2F2349A3-85D0-9725-3303-B9B50E8232A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76460" r="-5164"/>
              <a:stretch/>
            </p:blipFill>
            <p:spPr bwMode="auto">
              <a:xfrm>
                <a:off x="2821709"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grpSp>
      </p:grpSp>
      <p:pic>
        <p:nvPicPr>
          <p:cNvPr id="4" name="Picture 2">
            <a:extLst>
              <a:ext uri="{FF2B5EF4-FFF2-40B4-BE49-F238E27FC236}">
                <a16:creationId xmlns:a16="http://schemas.microsoft.com/office/drawing/2014/main" id="{6684FA74-D3BA-C7D5-2547-5F09B171F21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628" t="18447" r="6879" b="23189"/>
          <a:stretch/>
        </p:blipFill>
        <p:spPr bwMode="auto">
          <a:xfrm>
            <a:off x="9698182" y="148397"/>
            <a:ext cx="2478578" cy="17358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03186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3B5DA-4275-A191-FD9C-79360CEDA4D1}"/>
              </a:ext>
            </a:extLst>
          </p:cNvPr>
          <p:cNvSpPr>
            <a:spLocks noGrp="1"/>
          </p:cNvSpPr>
          <p:nvPr>
            <p:ph type="title"/>
          </p:nvPr>
        </p:nvSpPr>
        <p:spPr/>
        <p:txBody>
          <a:bodyPr>
            <a:normAutofit/>
          </a:bodyPr>
          <a:lstStyle/>
          <a:p>
            <a:r>
              <a:rPr lang="en-GB" b="1" dirty="0">
                <a:solidFill>
                  <a:srgbClr val="000000"/>
                </a:solidFill>
                <a:latin typeface="OpenDyslexic" panose="00000500000000000000" pitchFamily="50" charset="0"/>
              </a:rPr>
              <a:t>Reading practice book</a:t>
            </a:r>
            <a:endParaRPr lang="en-GB" dirty="0">
              <a:latin typeface="OpenDyslexic" panose="00000500000000000000" pitchFamily="50" charset="0"/>
            </a:endParaRPr>
          </a:p>
        </p:txBody>
      </p:sp>
      <p:sp>
        <p:nvSpPr>
          <p:cNvPr id="3" name="Content Placeholder 2">
            <a:extLst>
              <a:ext uri="{FF2B5EF4-FFF2-40B4-BE49-F238E27FC236}">
                <a16:creationId xmlns:a16="http://schemas.microsoft.com/office/drawing/2014/main" id="{BF342FB2-0721-A327-D042-DDD194E76449}"/>
              </a:ext>
            </a:extLst>
          </p:cNvPr>
          <p:cNvSpPr>
            <a:spLocks noGrp="1"/>
          </p:cNvSpPr>
          <p:nvPr>
            <p:ph idx="1"/>
          </p:nvPr>
        </p:nvSpPr>
        <p:spPr>
          <a:xfrm>
            <a:off x="713511" y="2491169"/>
            <a:ext cx="9601196" cy="3318936"/>
          </a:xfrm>
        </p:spPr>
        <p:txBody>
          <a:bodyPr>
            <a:normAutofit fontScale="77500" lnSpcReduction="20000"/>
          </a:bodyPr>
          <a:lstStyle/>
          <a:p>
            <a:pPr algn="l"/>
            <a:r>
              <a:rPr lang="en-GB" b="0" i="0" dirty="0">
                <a:solidFill>
                  <a:srgbClr val="000000"/>
                </a:solidFill>
                <a:effectLst/>
                <a:latin typeface="OpenDyslexic" panose="00000500000000000000" pitchFamily="50" charset="0"/>
              </a:rPr>
              <a:t>This book has been carefully matched to your child’s current reading level. If your child is reading it with little help, please don’t worry that it’s too easy – your child needs to develop fluency and confidence in reading.</a:t>
            </a:r>
          </a:p>
          <a:p>
            <a:pPr algn="l"/>
            <a:endParaRPr lang="en-GB" b="0" i="0" dirty="0">
              <a:solidFill>
                <a:srgbClr val="000000"/>
              </a:solidFill>
              <a:effectLst/>
              <a:latin typeface="OpenDyslexic" panose="00000500000000000000" pitchFamily="50" charset="0"/>
            </a:endParaRPr>
          </a:p>
          <a:p>
            <a:pPr algn="l"/>
            <a:r>
              <a:rPr lang="en-GB" b="0" i="0" dirty="0">
                <a:solidFill>
                  <a:srgbClr val="000000"/>
                </a:solidFill>
                <a:effectLst/>
                <a:latin typeface="OpenDyslexic" panose="00000500000000000000" pitchFamily="50" charset="0"/>
              </a:rPr>
              <a:t>Listen to them read the book. Remember to give them lots of praise – celebrate their success! If they can’t read a word, read it to them. After they have finished, talk about the book together.</a:t>
            </a:r>
          </a:p>
          <a:p>
            <a:pPr algn="l"/>
            <a:endParaRPr lang="en-GB" b="0" i="0" dirty="0">
              <a:solidFill>
                <a:srgbClr val="000000"/>
              </a:solidFill>
              <a:effectLst/>
              <a:latin typeface="OpenDyslexic" panose="00000500000000000000" pitchFamily="50" charset="0"/>
            </a:endParaRPr>
          </a:p>
          <a:p>
            <a:pPr algn="l"/>
            <a:r>
              <a:rPr lang="en-GB" dirty="0">
                <a:solidFill>
                  <a:srgbClr val="000000"/>
                </a:solidFill>
                <a:latin typeface="OpenDyslexic" panose="00000500000000000000" pitchFamily="50" charset="0"/>
              </a:rPr>
              <a:t>Your child should re-read this same book several times in the week. This develops their confidence and comprehension of the story.</a:t>
            </a:r>
            <a:endParaRPr lang="en-GB" dirty="0">
              <a:latin typeface="OpenDyslexic" panose="00000500000000000000" pitchFamily="50" charset="0"/>
            </a:endParaRPr>
          </a:p>
        </p:txBody>
      </p:sp>
      <p:grpSp>
        <p:nvGrpSpPr>
          <p:cNvPr id="4" name="Group 3">
            <a:extLst>
              <a:ext uri="{FF2B5EF4-FFF2-40B4-BE49-F238E27FC236}">
                <a16:creationId xmlns:a16="http://schemas.microsoft.com/office/drawing/2014/main" id="{04E89F63-71F4-B928-3787-C714496D9D1E}"/>
              </a:ext>
            </a:extLst>
          </p:cNvPr>
          <p:cNvGrpSpPr/>
          <p:nvPr/>
        </p:nvGrpSpPr>
        <p:grpSpPr>
          <a:xfrm>
            <a:off x="0" y="6177374"/>
            <a:ext cx="12342091" cy="704733"/>
            <a:chOff x="0" y="6177374"/>
            <a:chExt cx="12342091" cy="704733"/>
          </a:xfrm>
        </p:grpSpPr>
        <p:grpSp>
          <p:nvGrpSpPr>
            <p:cNvPr id="5" name="Group 4">
              <a:extLst>
                <a:ext uri="{FF2B5EF4-FFF2-40B4-BE49-F238E27FC236}">
                  <a16:creationId xmlns:a16="http://schemas.microsoft.com/office/drawing/2014/main" id="{D66C4AB7-C9E6-3C17-FBB0-8CC7BA8D492A}"/>
                </a:ext>
              </a:extLst>
            </p:cNvPr>
            <p:cNvGrpSpPr/>
            <p:nvPr/>
          </p:nvGrpSpPr>
          <p:grpSpPr>
            <a:xfrm>
              <a:off x="0" y="6181900"/>
              <a:ext cx="5943601" cy="700115"/>
              <a:chOff x="0" y="6181900"/>
              <a:chExt cx="5943601" cy="700115"/>
            </a:xfrm>
          </p:grpSpPr>
          <p:pic>
            <p:nvPicPr>
              <p:cNvPr id="12" name="Picture 2">
                <a:extLst>
                  <a:ext uri="{FF2B5EF4-FFF2-40B4-BE49-F238E27FC236}">
                    <a16:creationId xmlns:a16="http://schemas.microsoft.com/office/drawing/2014/main" id="{73DB4E2D-2713-4DEE-46C6-4D6928D1537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76460" r="-5164"/>
              <a:stretch/>
            </p:blipFill>
            <p:spPr bwMode="auto">
              <a:xfrm>
                <a:off x="0"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a:extLst>
                  <a:ext uri="{FF2B5EF4-FFF2-40B4-BE49-F238E27FC236}">
                    <a16:creationId xmlns:a16="http://schemas.microsoft.com/office/drawing/2014/main" id="{2888BAC8-8F75-BAEE-F9CA-EC93A7A833F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76460" r="-5164"/>
              <a:stretch/>
            </p:blipFill>
            <p:spPr bwMode="auto">
              <a:xfrm>
                <a:off x="2821709"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6" name="Group 5">
              <a:extLst>
                <a:ext uri="{FF2B5EF4-FFF2-40B4-BE49-F238E27FC236}">
                  <a16:creationId xmlns:a16="http://schemas.microsoft.com/office/drawing/2014/main" id="{F42B49A0-0593-5B8E-2D11-9A0B0ABBC665}"/>
                </a:ext>
              </a:extLst>
            </p:cNvPr>
            <p:cNvGrpSpPr/>
            <p:nvPr/>
          </p:nvGrpSpPr>
          <p:grpSpPr>
            <a:xfrm>
              <a:off x="6398490" y="6177374"/>
              <a:ext cx="5943601" cy="700115"/>
              <a:chOff x="0" y="6181900"/>
              <a:chExt cx="5943601" cy="700115"/>
            </a:xfrm>
          </p:grpSpPr>
          <p:pic>
            <p:nvPicPr>
              <p:cNvPr id="10" name="Picture 2">
                <a:extLst>
                  <a:ext uri="{FF2B5EF4-FFF2-40B4-BE49-F238E27FC236}">
                    <a16:creationId xmlns:a16="http://schemas.microsoft.com/office/drawing/2014/main" id="{74D18C35-6EE1-6329-D383-C9C7B3946BA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76460" r="-5164"/>
              <a:stretch/>
            </p:blipFill>
            <p:spPr bwMode="auto">
              <a:xfrm>
                <a:off x="0"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C3992508-CFF6-5214-A743-D380BB14743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76460" r="-5164"/>
              <a:stretch/>
            </p:blipFill>
            <p:spPr bwMode="auto">
              <a:xfrm>
                <a:off x="2821709"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 name="Group 6">
              <a:extLst>
                <a:ext uri="{FF2B5EF4-FFF2-40B4-BE49-F238E27FC236}">
                  <a16:creationId xmlns:a16="http://schemas.microsoft.com/office/drawing/2014/main" id="{9E137168-AC47-8DA0-7F5C-0BD852B84E0E}"/>
                </a:ext>
              </a:extLst>
            </p:cNvPr>
            <p:cNvGrpSpPr/>
            <p:nvPr/>
          </p:nvGrpSpPr>
          <p:grpSpPr>
            <a:xfrm>
              <a:off x="3576781" y="6181992"/>
              <a:ext cx="5943601" cy="700115"/>
              <a:chOff x="0" y="6181900"/>
              <a:chExt cx="5943601" cy="700115"/>
            </a:xfrm>
          </p:grpSpPr>
          <p:pic>
            <p:nvPicPr>
              <p:cNvPr id="8" name="Picture 2">
                <a:extLst>
                  <a:ext uri="{FF2B5EF4-FFF2-40B4-BE49-F238E27FC236}">
                    <a16:creationId xmlns:a16="http://schemas.microsoft.com/office/drawing/2014/main" id="{C7BB548F-5662-3262-FDFC-DD1425C27FC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76460" r="-5164"/>
              <a:stretch/>
            </p:blipFill>
            <p:spPr bwMode="auto">
              <a:xfrm>
                <a:off x="0"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A09C30C3-4B07-E679-2D5F-B7970727E6B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76460" r="-5164"/>
              <a:stretch/>
            </p:blipFill>
            <p:spPr bwMode="auto">
              <a:xfrm>
                <a:off x="2821709"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grpSp>
      </p:grpSp>
      <p:pic>
        <p:nvPicPr>
          <p:cNvPr id="14" name="Picture 13">
            <a:extLst>
              <a:ext uri="{FF2B5EF4-FFF2-40B4-BE49-F238E27FC236}">
                <a16:creationId xmlns:a16="http://schemas.microsoft.com/office/drawing/2014/main" id="{1DD96682-37CC-EE8A-CA3A-F1DDD1ADFE49}"/>
              </a:ext>
            </a:extLst>
          </p:cNvPr>
          <p:cNvPicPr>
            <a:picLocks noChangeAspect="1"/>
          </p:cNvPicPr>
          <p:nvPr/>
        </p:nvPicPr>
        <p:blipFill>
          <a:blip r:embed="rId3"/>
          <a:stretch>
            <a:fillRect/>
          </a:stretch>
        </p:blipFill>
        <p:spPr>
          <a:xfrm>
            <a:off x="-3972" y="129683"/>
            <a:ext cx="1820732" cy="1733337"/>
          </a:xfrm>
          <a:prstGeom prst="rect">
            <a:avLst/>
          </a:prstGeom>
          <a:effectLst>
            <a:glow rad="127000">
              <a:schemeClr val="tx1">
                <a:alpha val="4000"/>
              </a:schemeClr>
            </a:glow>
          </a:effectLst>
        </p:spPr>
      </p:pic>
      <p:pic>
        <p:nvPicPr>
          <p:cNvPr id="15" name="Picture 14">
            <a:extLst>
              <a:ext uri="{FF2B5EF4-FFF2-40B4-BE49-F238E27FC236}">
                <a16:creationId xmlns:a16="http://schemas.microsoft.com/office/drawing/2014/main" id="{7060E33D-61CB-9FFA-5058-569672CF300D}"/>
              </a:ext>
            </a:extLst>
          </p:cNvPr>
          <p:cNvPicPr>
            <a:picLocks noChangeAspect="1"/>
          </p:cNvPicPr>
          <p:nvPr/>
        </p:nvPicPr>
        <p:blipFill>
          <a:blip r:embed="rId4"/>
          <a:stretch>
            <a:fillRect/>
          </a:stretch>
        </p:blipFill>
        <p:spPr>
          <a:xfrm>
            <a:off x="10169594" y="4515297"/>
            <a:ext cx="1726484" cy="1643613"/>
          </a:xfrm>
          <a:prstGeom prst="rect">
            <a:avLst/>
          </a:prstGeom>
          <a:effectLst>
            <a:glow rad="127000">
              <a:schemeClr val="tx1">
                <a:alpha val="4000"/>
              </a:schemeClr>
            </a:glow>
          </a:effectLst>
        </p:spPr>
      </p:pic>
      <p:pic>
        <p:nvPicPr>
          <p:cNvPr id="16" name="Picture 15">
            <a:extLst>
              <a:ext uri="{FF2B5EF4-FFF2-40B4-BE49-F238E27FC236}">
                <a16:creationId xmlns:a16="http://schemas.microsoft.com/office/drawing/2014/main" id="{2547611E-F702-9880-90F5-68A0B8C3A646}"/>
              </a:ext>
            </a:extLst>
          </p:cNvPr>
          <p:cNvPicPr>
            <a:picLocks noChangeAspect="1"/>
          </p:cNvPicPr>
          <p:nvPr/>
        </p:nvPicPr>
        <p:blipFill>
          <a:blip r:embed="rId5"/>
          <a:stretch>
            <a:fillRect/>
          </a:stretch>
        </p:blipFill>
        <p:spPr>
          <a:xfrm>
            <a:off x="10316432" y="88260"/>
            <a:ext cx="1683247" cy="2073760"/>
          </a:xfrm>
          <a:prstGeom prst="rect">
            <a:avLst/>
          </a:prstGeom>
          <a:effectLst>
            <a:glow rad="127000">
              <a:schemeClr val="tx1">
                <a:alpha val="4000"/>
              </a:schemeClr>
            </a:glow>
          </a:effectLst>
        </p:spPr>
      </p:pic>
    </p:spTree>
    <p:extLst>
      <p:ext uri="{BB962C8B-B14F-4D97-AF65-F5344CB8AC3E}">
        <p14:creationId xmlns:p14="http://schemas.microsoft.com/office/powerpoint/2010/main" val="38792987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DB1782E-03AC-4E55-775E-33F53B8571AB}"/>
              </a:ext>
            </a:extLst>
          </p:cNvPr>
          <p:cNvSpPr>
            <a:spLocks noGrp="1"/>
          </p:cNvSpPr>
          <p:nvPr>
            <p:ph type="body" sz="quarter" idx="10"/>
          </p:nvPr>
        </p:nvSpPr>
        <p:spPr>
          <a:xfrm>
            <a:off x="479376" y="1916832"/>
            <a:ext cx="6182454" cy="4392488"/>
          </a:xfrm>
        </p:spPr>
        <p:txBody>
          <a:bodyPr lIns="91440" tIns="45720" rIns="91440" bIns="45720" anchor="t"/>
          <a:lstStyle/>
          <a:p>
            <a:pPr marL="0" indent="0">
              <a:lnSpc>
                <a:spcPct val="100000"/>
              </a:lnSpc>
              <a:buNone/>
            </a:pPr>
            <a:r>
              <a:rPr lang="en-US" sz="2400" dirty="0">
                <a:solidFill>
                  <a:schemeClr val="accent2"/>
                </a:solidFill>
                <a:latin typeface="OpenDyslexic"/>
                <a:ea typeface="+mn-lt"/>
                <a:cs typeface="+mn-lt"/>
              </a:rPr>
              <a:t>Wordless books are invaluable as they teach reading </a:t>
            </a:r>
            <a:r>
              <a:rPr lang="en-US" sz="2400" dirty="0" err="1">
                <a:solidFill>
                  <a:schemeClr val="accent2"/>
                </a:solidFill>
                <a:latin typeface="OpenDyslexic"/>
                <a:ea typeface="+mn-lt"/>
                <a:cs typeface="+mn-lt"/>
              </a:rPr>
              <a:t>behaviours</a:t>
            </a:r>
            <a:r>
              <a:rPr lang="en-US" sz="2400" dirty="0">
                <a:solidFill>
                  <a:schemeClr val="accent2"/>
                </a:solidFill>
                <a:latin typeface="OpenDyslexic"/>
                <a:ea typeface="+mn-lt"/>
                <a:cs typeface="+mn-lt"/>
              </a:rPr>
              <a:t> and early reading skills to children who are not blending – yet!</a:t>
            </a:r>
            <a:endParaRPr lang="en-US" sz="2400" dirty="0">
              <a:solidFill>
                <a:schemeClr val="accent2"/>
              </a:solidFill>
              <a:latin typeface="OpenDyslexic"/>
              <a:cs typeface="Calibri"/>
            </a:endParaRPr>
          </a:p>
          <a:p>
            <a:pPr marL="342900" indent="-342900">
              <a:lnSpc>
                <a:spcPct val="100000"/>
              </a:lnSpc>
            </a:pPr>
            <a:r>
              <a:rPr lang="en-US" sz="2400" dirty="0">
                <a:solidFill>
                  <a:schemeClr val="accent2"/>
                </a:solidFill>
                <a:latin typeface="OpenDyslexic"/>
                <a:cs typeface="Calibri"/>
              </a:rPr>
              <a:t>Talk about the pictures.</a:t>
            </a:r>
          </a:p>
          <a:p>
            <a:pPr marL="342900" indent="-342900">
              <a:lnSpc>
                <a:spcPct val="100000"/>
              </a:lnSpc>
            </a:pPr>
            <a:r>
              <a:rPr lang="en-US" sz="2400" dirty="0">
                <a:solidFill>
                  <a:schemeClr val="accent2"/>
                </a:solidFill>
                <a:latin typeface="OpenDyslexic"/>
                <a:cs typeface="Calibri"/>
              </a:rPr>
              <a:t>Point to the images in the circles and find them on the page.</a:t>
            </a:r>
          </a:p>
          <a:p>
            <a:pPr marL="342900" indent="-342900">
              <a:lnSpc>
                <a:spcPct val="100000"/>
              </a:lnSpc>
            </a:pPr>
            <a:r>
              <a:rPr lang="en-US" sz="2400" dirty="0">
                <a:solidFill>
                  <a:schemeClr val="accent2"/>
                </a:solidFill>
                <a:latin typeface="OpenDyslexic"/>
                <a:cs typeface="Calibri"/>
              </a:rPr>
              <a:t>Encourage your child to make links from the book to their experiences.</a:t>
            </a:r>
          </a:p>
        </p:txBody>
      </p:sp>
      <p:sp>
        <p:nvSpPr>
          <p:cNvPr id="3" name="Title 2">
            <a:extLst>
              <a:ext uri="{FF2B5EF4-FFF2-40B4-BE49-F238E27FC236}">
                <a16:creationId xmlns:a16="http://schemas.microsoft.com/office/drawing/2014/main" id="{3CCC3174-A965-58E1-2875-FDECF04DA543}"/>
              </a:ext>
            </a:extLst>
          </p:cNvPr>
          <p:cNvSpPr>
            <a:spLocks noGrp="1"/>
          </p:cNvSpPr>
          <p:nvPr>
            <p:ph type="title"/>
          </p:nvPr>
        </p:nvSpPr>
        <p:spPr/>
        <p:txBody>
          <a:bodyPr lIns="91440" tIns="45720" rIns="91440" bIns="45720" anchor="b" anchorCtr="0"/>
          <a:lstStyle/>
          <a:p>
            <a:r>
              <a:rPr lang="en-US" dirty="0">
                <a:latin typeface="OpenDyslexic"/>
                <a:ea typeface="+mj-lt"/>
                <a:cs typeface="+mj-lt"/>
              </a:rPr>
              <a:t>Reading a wordless books</a:t>
            </a:r>
            <a:endParaRPr lang="en-US" dirty="0">
              <a:latin typeface="OpenDyslexic"/>
              <a:cs typeface="Calibri"/>
            </a:endParaRPr>
          </a:p>
        </p:txBody>
      </p:sp>
      <p:pic>
        <p:nvPicPr>
          <p:cNvPr id="5" name="Picture 4" descr="A child looking at a book&#10;&#10;Description automatically generated">
            <a:extLst>
              <a:ext uri="{FF2B5EF4-FFF2-40B4-BE49-F238E27FC236}">
                <a16:creationId xmlns:a16="http://schemas.microsoft.com/office/drawing/2014/main" id="{7FE0DF3C-05D3-D6E4-88C6-A7C657A02E73}"/>
              </a:ext>
            </a:extLst>
          </p:cNvPr>
          <p:cNvPicPr>
            <a:picLocks noChangeAspect="1"/>
          </p:cNvPicPr>
          <p:nvPr/>
        </p:nvPicPr>
        <p:blipFill>
          <a:blip r:embed="rId3"/>
          <a:stretch>
            <a:fillRect/>
          </a:stretch>
        </p:blipFill>
        <p:spPr>
          <a:xfrm>
            <a:off x="6661830" y="2278926"/>
            <a:ext cx="4820323" cy="3086531"/>
          </a:xfrm>
          <a:prstGeom prst="roundRect">
            <a:avLst/>
          </a:prstGeom>
        </p:spPr>
      </p:pic>
    </p:spTree>
    <p:extLst>
      <p:ext uri="{BB962C8B-B14F-4D97-AF65-F5344CB8AC3E}">
        <p14:creationId xmlns:p14="http://schemas.microsoft.com/office/powerpoint/2010/main" val="22368485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3B5DA-4275-A191-FD9C-79360CEDA4D1}"/>
              </a:ext>
            </a:extLst>
          </p:cNvPr>
          <p:cNvSpPr>
            <a:spLocks noGrp="1"/>
          </p:cNvSpPr>
          <p:nvPr>
            <p:ph type="title"/>
          </p:nvPr>
        </p:nvSpPr>
        <p:spPr/>
        <p:txBody>
          <a:bodyPr>
            <a:normAutofit/>
          </a:bodyPr>
          <a:lstStyle/>
          <a:p>
            <a:r>
              <a:rPr lang="en-GB" b="1" i="0" dirty="0">
                <a:solidFill>
                  <a:srgbClr val="000000"/>
                </a:solidFill>
                <a:effectLst/>
                <a:latin typeface="Montserrat" panose="00000500000000000000" pitchFamily="2" charset="0"/>
              </a:rPr>
              <a:t>Sharing book</a:t>
            </a:r>
            <a:endParaRPr lang="en-GB" dirty="0">
              <a:latin typeface="OpenDyslexic" panose="00000500000000000000" pitchFamily="50" charset="0"/>
            </a:endParaRPr>
          </a:p>
        </p:txBody>
      </p:sp>
      <p:sp>
        <p:nvSpPr>
          <p:cNvPr id="3" name="Content Placeholder 2">
            <a:extLst>
              <a:ext uri="{FF2B5EF4-FFF2-40B4-BE49-F238E27FC236}">
                <a16:creationId xmlns:a16="http://schemas.microsoft.com/office/drawing/2014/main" id="{BF342FB2-0721-A327-D042-DDD194E76449}"/>
              </a:ext>
            </a:extLst>
          </p:cNvPr>
          <p:cNvSpPr>
            <a:spLocks noGrp="1"/>
          </p:cNvSpPr>
          <p:nvPr>
            <p:ph idx="1"/>
          </p:nvPr>
        </p:nvSpPr>
        <p:spPr/>
        <p:txBody>
          <a:bodyPr>
            <a:normAutofit fontScale="92500" lnSpcReduction="10000"/>
          </a:bodyPr>
          <a:lstStyle/>
          <a:p>
            <a:pPr algn="l"/>
            <a:r>
              <a:rPr lang="en-GB" b="0" i="0" dirty="0">
                <a:solidFill>
                  <a:srgbClr val="000000"/>
                </a:solidFill>
                <a:effectLst/>
                <a:latin typeface="OpenDyslexic" panose="00000500000000000000" pitchFamily="50" charset="0"/>
              </a:rPr>
              <a:t>In order to encourage your child to become a lifelong reader, it is important that they learn to read for pleasure. The sharing book is a book they have chosen for you to enjoy together.</a:t>
            </a:r>
          </a:p>
          <a:p>
            <a:pPr algn="l"/>
            <a:r>
              <a:rPr lang="en-GB" b="0" i="0" dirty="0">
                <a:solidFill>
                  <a:srgbClr val="000000"/>
                </a:solidFill>
                <a:effectLst/>
                <a:latin typeface="OpenDyslexic" panose="00000500000000000000" pitchFamily="50" charset="0"/>
              </a:rPr>
              <a:t>Please remember that you shouldn’t expect your child to read this alone. Read it to or with them. Discuss the pictures, enjoy the story, predict what might happen next, use different voices for the characters, explore the facts in a non-fiction book. The main thing is that you have fun!</a:t>
            </a:r>
          </a:p>
          <a:p>
            <a:pPr algn="l"/>
            <a:endParaRPr lang="en-GB" dirty="0">
              <a:latin typeface="OpenDyslexic" panose="00000500000000000000" pitchFamily="50" charset="0"/>
            </a:endParaRPr>
          </a:p>
        </p:txBody>
      </p:sp>
      <p:grpSp>
        <p:nvGrpSpPr>
          <p:cNvPr id="4" name="Group 3">
            <a:extLst>
              <a:ext uri="{FF2B5EF4-FFF2-40B4-BE49-F238E27FC236}">
                <a16:creationId xmlns:a16="http://schemas.microsoft.com/office/drawing/2014/main" id="{04E89F63-71F4-B928-3787-C714496D9D1E}"/>
              </a:ext>
            </a:extLst>
          </p:cNvPr>
          <p:cNvGrpSpPr/>
          <p:nvPr/>
        </p:nvGrpSpPr>
        <p:grpSpPr>
          <a:xfrm>
            <a:off x="0" y="6177374"/>
            <a:ext cx="12342091" cy="704733"/>
            <a:chOff x="0" y="6177374"/>
            <a:chExt cx="12342091" cy="704733"/>
          </a:xfrm>
        </p:grpSpPr>
        <p:grpSp>
          <p:nvGrpSpPr>
            <p:cNvPr id="5" name="Group 4">
              <a:extLst>
                <a:ext uri="{FF2B5EF4-FFF2-40B4-BE49-F238E27FC236}">
                  <a16:creationId xmlns:a16="http://schemas.microsoft.com/office/drawing/2014/main" id="{D66C4AB7-C9E6-3C17-FBB0-8CC7BA8D492A}"/>
                </a:ext>
              </a:extLst>
            </p:cNvPr>
            <p:cNvGrpSpPr/>
            <p:nvPr/>
          </p:nvGrpSpPr>
          <p:grpSpPr>
            <a:xfrm>
              <a:off x="0" y="6181900"/>
              <a:ext cx="5943601" cy="700115"/>
              <a:chOff x="0" y="6181900"/>
              <a:chExt cx="5943601" cy="700115"/>
            </a:xfrm>
          </p:grpSpPr>
          <p:pic>
            <p:nvPicPr>
              <p:cNvPr id="12" name="Picture 2">
                <a:extLst>
                  <a:ext uri="{FF2B5EF4-FFF2-40B4-BE49-F238E27FC236}">
                    <a16:creationId xmlns:a16="http://schemas.microsoft.com/office/drawing/2014/main" id="{73DB4E2D-2713-4DEE-46C6-4D6928D1537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76460" r="-5164"/>
              <a:stretch/>
            </p:blipFill>
            <p:spPr bwMode="auto">
              <a:xfrm>
                <a:off x="0"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a:extLst>
                  <a:ext uri="{FF2B5EF4-FFF2-40B4-BE49-F238E27FC236}">
                    <a16:creationId xmlns:a16="http://schemas.microsoft.com/office/drawing/2014/main" id="{2888BAC8-8F75-BAEE-F9CA-EC93A7A833F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76460" r="-5164"/>
              <a:stretch/>
            </p:blipFill>
            <p:spPr bwMode="auto">
              <a:xfrm>
                <a:off x="2821709"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6" name="Group 5">
              <a:extLst>
                <a:ext uri="{FF2B5EF4-FFF2-40B4-BE49-F238E27FC236}">
                  <a16:creationId xmlns:a16="http://schemas.microsoft.com/office/drawing/2014/main" id="{F42B49A0-0593-5B8E-2D11-9A0B0ABBC665}"/>
                </a:ext>
              </a:extLst>
            </p:cNvPr>
            <p:cNvGrpSpPr/>
            <p:nvPr/>
          </p:nvGrpSpPr>
          <p:grpSpPr>
            <a:xfrm>
              <a:off x="6398490" y="6177374"/>
              <a:ext cx="5943601" cy="700115"/>
              <a:chOff x="0" y="6181900"/>
              <a:chExt cx="5943601" cy="700115"/>
            </a:xfrm>
          </p:grpSpPr>
          <p:pic>
            <p:nvPicPr>
              <p:cNvPr id="10" name="Picture 2">
                <a:extLst>
                  <a:ext uri="{FF2B5EF4-FFF2-40B4-BE49-F238E27FC236}">
                    <a16:creationId xmlns:a16="http://schemas.microsoft.com/office/drawing/2014/main" id="{74D18C35-6EE1-6329-D383-C9C7B3946BA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76460" r="-5164"/>
              <a:stretch/>
            </p:blipFill>
            <p:spPr bwMode="auto">
              <a:xfrm>
                <a:off x="0"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C3992508-CFF6-5214-A743-D380BB14743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76460" r="-5164"/>
              <a:stretch/>
            </p:blipFill>
            <p:spPr bwMode="auto">
              <a:xfrm>
                <a:off x="2821709"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 name="Group 6">
              <a:extLst>
                <a:ext uri="{FF2B5EF4-FFF2-40B4-BE49-F238E27FC236}">
                  <a16:creationId xmlns:a16="http://schemas.microsoft.com/office/drawing/2014/main" id="{9E137168-AC47-8DA0-7F5C-0BD852B84E0E}"/>
                </a:ext>
              </a:extLst>
            </p:cNvPr>
            <p:cNvGrpSpPr/>
            <p:nvPr/>
          </p:nvGrpSpPr>
          <p:grpSpPr>
            <a:xfrm>
              <a:off x="3576781" y="6181992"/>
              <a:ext cx="5943601" cy="700115"/>
              <a:chOff x="0" y="6181900"/>
              <a:chExt cx="5943601" cy="700115"/>
            </a:xfrm>
          </p:grpSpPr>
          <p:pic>
            <p:nvPicPr>
              <p:cNvPr id="8" name="Picture 2">
                <a:extLst>
                  <a:ext uri="{FF2B5EF4-FFF2-40B4-BE49-F238E27FC236}">
                    <a16:creationId xmlns:a16="http://schemas.microsoft.com/office/drawing/2014/main" id="{C7BB548F-5662-3262-FDFC-DD1425C27FC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76460" r="-5164"/>
              <a:stretch/>
            </p:blipFill>
            <p:spPr bwMode="auto">
              <a:xfrm>
                <a:off x="0"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A09C30C3-4B07-E679-2D5F-B7970727E6B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76460" r="-5164"/>
              <a:stretch/>
            </p:blipFill>
            <p:spPr bwMode="auto">
              <a:xfrm>
                <a:off x="2821709" y="6181900"/>
                <a:ext cx="3121892" cy="700115"/>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42093869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729D9F07-F2DA-894B-8DF2-76A12817ACE2}"/>
              </a:ext>
            </a:extLst>
          </p:cNvPr>
          <p:cNvPicPr>
            <a:picLocks noChangeAspect="1"/>
          </p:cNvPicPr>
          <p:nvPr/>
        </p:nvPicPr>
        <p:blipFill>
          <a:blip r:embed="rId3"/>
          <a:stretch>
            <a:fillRect/>
          </a:stretch>
        </p:blipFill>
        <p:spPr>
          <a:xfrm>
            <a:off x="569873" y="2662727"/>
            <a:ext cx="2983849" cy="2828689"/>
          </a:xfrm>
          <a:prstGeom prst="rect">
            <a:avLst/>
          </a:prstGeom>
          <a:effectLst>
            <a:glow rad="127000">
              <a:schemeClr val="tx1">
                <a:lumMod val="95000"/>
                <a:lumOff val="5000"/>
                <a:alpha val="6000"/>
              </a:schemeClr>
            </a:glow>
          </a:effectLst>
        </p:spPr>
      </p:pic>
      <p:pic>
        <p:nvPicPr>
          <p:cNvPr id="10" name="Picture 9">
            <a:extLst>
              <a:ext uri="{FF2B5EF4-FFF2-40B4-BE49-F238E27FC236}">
                <a16:creationId xmlns:a16="http://schemas.microsoft.com/office/drawing/2014/main" id="{C0D0AA75-D178-2746-8F53-7C171FD3BB20}"/>
              </a:ext>
            </a:extLst>
          </p:cNvPr>
          <p:cNvPicPr>
            <a:picLocks noChangeAspect="1"/>
          </p:cNvPicPr>
          <p:nvPr/>
        </p:nvPicPr>
        <p:blipFill>
          <a:blip r:embed="rId4"/>
          <a:stretch>
            <a:fillRect/>
          </a:stretch>
        </p:blipFill>
        <p:spPr>
          <a:xfrm>
            <a:off x="8706044" y="2274730"/>
            <a:ext cx="2902472" cy="3604683"/>
          </a:xfrm>
          <a:prstGeom prst="rect">
            <a:avLst/>
          </a:prstGeom>
          <a:effectLst>
            <a:glow rad="127000">
              <a:schemeClr val="tx1">
                <a:lumMod val="95000"/>
                <a:lumOff val="5000"/>
                <a:alpha val="6000"/>
              </a:schemeClr>
            </a:glow>
          </a:effectLst>
        </p:spPr>
      </p:pic>
      <p:pic>
        <p:nvPicPr>
          <p:cNvPr id="11" name="Picture 10">
            <a:extLst>
              <a:ext uri="{FF2B5EF4-FFF2-40B4-BE49-F238E27FC236}">
                <a16:creationId xmlns:a16="http://schemas.microsoft.com/office/drawing/2014/main" id="{C94C7683-39CB-9745-BD8A-F78647576499}"/>
              </a:ext>
            </a:extLst>
          </p:cNvPr>
          <p:cNvPicPr>
            <a:picLocks noChangeAspect="1"/>
          </p:cNvPicPr>
          <p:nvPr/>
        </p:nvPicPr>
        <p:blipFill>
          <a:blip r:embed="rId5"/>
          <a:stretch>
            <a:fillRect/>
          </a:stretch>
        </p:blipFill>
        <p:spPr>
          <a:xfrm>
            <a:off x="2120786" y="1367385"/>
            <a:ext cx="7950429" cy="5250284"/>
          </a:xfrm>
          <a:prstGeom prst="rect">
            <a:avLst/>
          </a:prstGeom>
        </p:spPr>
      </p:pic>
      <p:sp>
        <p:nvSpPr>
          <p:cNvPr id="3" name="Title 2">
            <a:extLst>
              <a:ext uri="{FF2B5EF4-FFF2-40B4-BE49-F238E27FC236}">
                <a16:creationId xmlns:a16="http://schemas.microsoft.com/office/drawing/2014/main" id="{0C2C5322-C816-CC44-B38C-334FC281CAFF}"/>
              </a:ext>
            </a:extLst>
          </p:cNvPr>
          <p:cNvSpPr>
            <a:spLocks noGrp="1"/>
          </p:cNvSpPr>
          <p:nvPr>
            <p:ph type="title"/>
          </p:nvPr>
        </p:nvSpPr>
        <p:spPr/>
        <p:txBody>
          <a:bodyPr lIns="91440" tIns="45720" rIns="91440" bIns="45720" anchor="b" anchorCtr="0"/>
          <a:lstStyle/>
          <a:p>
            <a:r>
              <a:rPr lang="en-US" dirty="0"/>
              <a:t>Books going home</a:t>
            </a:r>
            <a:endParaRPr lang="en-US" dirty="0">
              <a:cs typeface="Calibri"/>
            </a:endParaRPr>
          </a:p>
        </p:txBody>
      </p:sp>
      <p:sp>
        <p:nvSpPr>
          <p:cNvPr id="8" name="Rectangle 7">
            <a:extLst>
              <a:ext uri="{FF2B5EF4-FFF2-40B4-BE49-F238E27FC236}">
                <a16:creationId xmlns:a16="http://schemas.microsoft.com/office/drawing/2014/main" id="{58A4A86D-1242-B34F-88C8-5D9AC660725C}"/>
              </a:ext>
            </a:extLst>
          </p:cNvPr>
          <p:cNvSpPr/>
          <p:nvPr/>
        </p:nvSpPr>
        <p:spPr>
          <a:xfrm>
            <a:off x="4055354" y="4293096"/>
            <a:ext cx="4248472" cy="1130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80E41A3-E515-0E45-9C26-69C32364A848}"/>
              </a:ext>
            </a:extLst>
          </p:cNvPr>
          <p:cNvPicPr>
            <a:picLocks noChangeAspect="1"/>
          </p:cNvPicPr>
          <p:nvPr/>
        </p:nvPicPr>
        <p:blipFill>
          <a:blip r:embed="rId6"/>
          <a:stretch>
            <a:fillRect/>
          </a:stretch>
        </p:blipFill>
        <p:spPr>
          <a:xfrm>
            <a:off x="6672064" y="4077072"/>
            <a:ext cx="1519299" cy="1519299"/>
          </a:xfrm>
          <a:prstGeom prst="rect">
            <a:avLst/>
          </a:prstGeom>
        </p:spPr>
      </p:pic>
      <p:pic>
        <p:nvPicPr>
          <p:cNvPr id="7" name="Picture 6">
            <a:extLst>
              <a:ext uri="{FF2B5EF4-FFF2-40B4-BE49-F238E27FC236}">
                <a16:creationId xmlns:a16="http://schemas.microsoft.com/office/drawing/2014/main" id="{F42B8F0E-C77E-A945-9CD7-8CD7211A9C64}"/>
              </a:ext>
            </a:extLst>
          </p:cNvPr>
          <p:cNvPicPr>
            <a:picLocks noChangeAspect="1"/>
          </p:cNvPicPr>
          <p:nvPr/>
        </p:nvPicPr>
        <p:blipFill>
          <a:blip r:embed="rId7"/>
          <a:stretch>
            <a:fillRect/>
          </a:stretch>
        </p:blipFill>
        <p:spPr>
          <a:xfrm>
            <a:off x="3969289" y="4415005"/>
            <a:ext cx="886258" cy="886258"/>
          </a:xfrm>
          <a:prstGeom prst="rect">
            <a:avLst/>
          </a:prstGeom>
        </p:spPr>
      </p:pic>
      <p:grpSp>
        <p:nvGrpSpPr>
          <p:cNvPr id="4" name="Group 3">
            <a:extLst>
              <a:ext uri="{FF2B5EF4-FFF2-40B4-BE49-F238E27FC236}">
                <a16:creationId xmlns:a16="http://schemas.microsoft.com/office/drawing/2014/main" id="{C399E4BB-5C61-4B4C-A3A5-D722BF994851}"/>
              </a:ext>
            </a:extLst>
          </p:cNvPr>
          <p:cNvGrpSpPr/>
          <p:nvPr/>
        </p:nvGrpSpPr>
        <p:grpSpPr>
          <a:xfrm>
            <a:off x="5678049" y="3361635"/>
            <a:ext cx="835902" cy="835902"/>
            <a:chOff x="4871864" y="3573016"/>
            <a:chExt cx="720080" cy="720080"/>
          </a:xfrm>
        </p:grpSpPr>
        <p:sp>
          <p:nvSpPr>
            <p:cNvPr id="2" name="Rectangle 1">
              <a:extLst>
                <a:ext uri="{FF2B5EF4-FFF2-40B4-BE49-F238E27FC236}">
                  <a16:creationId xmlns:a16="http://schemas.microsoft.com/office/drawing/2014/main" id="{12FFDC9F-CC4E-8844-8B62-E2112841D1D0}"/>
                </a:ext>
              </a:extLst>
            </p:cNvPr>
            <p:cNvSpPr/>
            <p:nvPr/>
          </p:nvSpPr>
          <p:spPr>
            <a:xfrm>
              <a:off x="5159896" y="3573016"/>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B20A4BF-327F-E947-866B-30FAEA6A0D8A}"/>
                </a:ext>
              </a:extLst>
            </p:cNvPr>
            <p:cNvSpPr/>
            <p:nvPr/>
          </p:nvSpPr>
          <p:spPr>
            <a:xfrm rot="16200000">
              <a:off x="5159896" y="3569865"/>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465361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9376" y="25187"/>
            <a:ext cx="9793088" cy="1152128"/>
          </a:xfrm>
        </p:spPr>
        <p:txBody>
          <a:bodyPr lIns="91440" tIns="45720" rIns="91440" bIns="45720" anchor="b" anchorCtr="0"/>
          <a:lstStyle/>
          <a:p>
            <a:r>
              <a:rPr lang="en-US" b="1" dirty="0">
                <a:latin typeface="OpenDyslexic" panose="00000500000000000000" pitchFamily="50" charset="0"/>
              </a:rPr>
              <a:t>Spelling	</a:t>
            </a:r>
            <a:endParaRPr lang="en-GB" b="1" dirty="0">
              <a:latin typeface="OpenDyslexic" panose="00000500000000000000" pitchFamily="50" charset="0"/>
              <a:cs typeface="Calibri"/>
            </a:endParaRPr>
          </a:p>
        </p:txBody>
      </p:sp>
      <p:sp>
        <p:nvSpPr>
          <p:cNvPr id="3" name="Text Placeholder 2"/>
          <p:cNvSpPr>
            <a:spLocks noGrp="1"/>
          </p:cNvSpPr>
          <p:nvPr>
            <p:ph type="body" sz="quarter" idx="10"/>
          </p:nvPr>
        </p:nvSpPr>
        <p:spPr>
          <a:xfrm>
            <a:off x="479376" y="1484784"/>
            <a:ext cx="11161240" cy="4392488"/>
          </a:xfrm>
        </p:spPr>
        <p:txBody>
          <a:bodyPr lIns="91440" tIns="45720" rIns="91440" bIns="45720" anchor="t"/>
          <a:lstStyle/>
          <a:p>
            <a:r>
              <a:rPr lang="en-US" dirty="0">
                <a:solidFill>
                  <a:schemeClr val="accent2"/>
                </a:solidFill>
                <a:latin typeface="OpenDyslexic"/>
              </a:rPr>
              <a:t>Your child will be taught how to spell simple words, using the graphemes they have been taught.</a:t>
            </a:r>
            <a:endParaRPr lang="en-GB">
              <a:solidFill>
                <a:schemeClr val="accent2"/>
              </a:solidFill>
              <a:latin typeface="OpenDyslexic"/>
              <a:cs typeface="Calibri"/>
            </a:endParaRPr>
          </a:p>
          <a:p>
            <a:r>
              <a:rPr lang="en-US" dirty="0">
                <a:solidFill>
                  <a:schemeClr val="accent2"/>
                </a:solidFill>
                <a:latin typeface="OpenDyslexic" panose="00000500000000000000" pitchFamily="50" charset="0"/>
              </a:rPr>
              <a:t>They will </a:t>
            </a:r>
            <a:r>
              <a:rPr lang="en-US" dirty="0" err="1">
                <a:solidFill>
                  <a:schemeClr val="accent2"/>
                </a:solidFill>
                <a:latin typeface="OpenDyslexic" panose="00000500000000000000" pitchFamily="50" charset="0"/>
              </a:rPr>
              <a:t>practise</a:t>
            </a:r>
            <a:r>
              <a:rPr lang="en-US" dirty="0">
                <a:solidFill>
                  <a:schemeClr val="accent2"/>
                </a:solidFill>
                <a:latin typeface="OpenDyslexic" panose="00000500000000000000" pitchFamily="50" charset="0"/>
              </a:rPr>
              <a:t> the correct formation of letters. They will also have handwriting lessons.	</a:t>
            </a:r>
            <a:r>
              <a:rPr lang="en-US" dirty="0">
                <a:latin typeface="OpenDyslexic" panose="00000500000000000000" pitchFamily="50" charset="0"/>
              </a:rPr>
              <a:t>		</a:t>
            </a:r>
            <a:endParaRPr lang="en-GB" dirty="0">
              <a:latin typeface="OpenDyslexic" panose="00000500000000000000" pitchFamily="50" charset="0"/>
              <a:ea typeface="Calibri" panose="020F0502020204030204"/>
              <a:cs typeface="Calibri" panose="020F0502020204030204"/>
            </a:endParaRPr>
          </a:p>
        </p:txBody>
      </p:sp>
      <p:pic>
        <p:nvPicPr>
          <p:cNvPr id="5" name="Picture 4"/>
          <p:cNvPicPr>
            <a:picLocks noChangeAspect="1"/>
          </p:cNvPicPr>
          <p:nvPr/>
        </p:nvPicPr>
        <p:blipFill>
          <a:blip r:embed="rId3"/>
          <a:stretch>
            <a:fillRect/>
          </a:stretch>
        </p:blipFill>
        <p:spPr>
          <a:xfrm>
            <a:off x="8085583" y="3989696"/>
            <a:ext cx="2051688" cy="2088232"/>
          </a:xfrm>
          <a:prstGeom prst="rect">
            <a:avLst/>
          </a:prstGeom>
        </p:spPr>
      </p:pic>
      <p:pic>
        <p:nvPicPr>
          <p:cNvPr id="6" name="Picture 5"/>
          <p:cNvPicPr>
            <a:picLocks noChangeAspect="1"/>
          </p:cNvPicPr>
          <p:nvPr/>
        </p:nvPicPr>
        <p:blipFill rotWithShape="1">
          <a:blip r:embed="rId4"/>
          <a:srcRect b="1493"/>
          <a:stretch/>
        </p:blipFill>
        <p:spPr>
          <a:xfrm>
            <a:off x="625126" y="3469406"/>
            <a:ext cx="4066493" cy="3240360"/>
          </a:xfrm>
          <a:prstGeom prst="rect">
            <a:avLst/>
          </a:prstGeom>
        </p:spPr>
      </p:pic>
    </p:spTree>
    <p:extLst>
      <p:ext uri="{BB962C8B-B14F-4D97-AF65-F5344CB8AC3E}">
        <p14:creationId xmlns:p14="http://schemas.microsoft.com/office/powerpoint/2010/main" val="34200276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C732A3-851D-D049-AD06-5F1AF59A655A}"/>
              </a:ext>
            </a:extLst>
          </p:cNvPr>
          <p:cNvSpPr>
            <a:spLocks noGrp="1"/>
          </p:cNvSpPr>
          <p:nvPr>
            <p:ph type="body" sz="quarter" idx="10"/>
          </p:nvPr>
        </p:nvSpPr>
        <p:spPr>
          <a:xfrm>
            <a:off x="826848" y="2547257"/>
            <a:ext cx="4176464" cy="3744416"/>
          </a:xfrm>
        </p:spPr>
        <p:txBody>
          <a:bodyPr lIns="91440" tIns="45720" rIns="91440" bIns="45720" anchor="t"/>
          <a:lstStyle/>
          <a:p>
            <a:r>
              <a:rPr lang="en-US" dirty="0">
                <a:solidFill>
                  <a:schemeClr val="accent2"/>
                </a:solidFill>
                <a:latin typeface="OpenDyslexic" panose="00000500000000000000" pitchFamily="50" charset="0"/>
              </a:rPr>
              <a:t>Say the word.</a:t>
            </a:r>
            <a:endParaRPr lang="en-US" dirty="0">
              <a:solidFill>
                <a:schemeClr val="accent2"/>
              </a:solidFill>
              <a:latin typeface="OpenDyslexic" panose="00000500000000000000" pitchFamily="50" charset="0"/>
              <a:cs typeface="Calibri"/>
            </a:endParaRPr>
          </a:p>
          <a:p>
            <a:r>
              <a:rPr lang="en-US" dirty="0">
                <a:solidFill>
                  <a:schemeClr val="accent2"/>
                </a:solidFill>
                <a:latin typeface="OpenDyslexic" panose="00000500000000000000" pitchFamily="50" charset="0"/>
              </a:rPr>
              <a:t>Segment the sounds.</a:t>
            </a:r>
            <a:endParaRPr lang="en-US" dirty="0">
              <a:solidFill>
                <a:schemeClr val="accent2"/>
              </a:solidFill>
              <a:latin typeface="OpenDyslexic" panose="00000500000000000000" pitchFamily="50" charset="0"/>
              <a:cs typeface="Calibri"/>
            </a:endParaRPr>
          </a:p>
          <a:p>
            <a:r>
              <a:rPr lang="en-US" dirty="0">
                <a:solidFill>
                  <a:schemeClr val="accent2"/>
                </a:solidFill>
                <a:latin typeface="OpenDyslexic" panose="00000500000000000000" pitchFamily="50" charset="0"/>
              </a:rPr>
              <a:t>Count the sounds.</a:t>
            </a:r>
            <a:endParaRPr lang="en-US" dirty="0">
              <a:solidFill>
                <a:schemeClr val="accent2"/>
              </a:solidFill>
              <a:latin typeface="OpenDyslexic" panose="00000500000000000000" pitchFamily="50" charset="0"/>
              <a:cs typeface="Calibri"/>
            </a:endParaRPr>
          </a:p>
          <a:p>
            <a:r>
              <a:rPr lang="en-US" dirty="0">
                <a:solidFill>
                  <a:schemeClr val="accent2"/>
                </a:solidFill>
                <a:latin typeface="OpenDyslexic" panose="00000500000000000000" pitchFamily="50" charset="0"/>
              </a:rPr>
              <a:t>Write them down.</a:t>
            </a:r>
            <a:endParaRPr lang="en-US" dirty="0">
              <a:solidFill>
                <a:schemeClr val="accent2"/>
              </a:solidFill>
              <a:latin typeface="OpenDyslexic" panose="00000500000000000000" pitchFamily="50" charset="0"/>
              <a:cs typeface="Calibri"/>
            </a:endParaRPr>
          </a:p>
        </p:txBody>
      </p:sp>
      <p:sp>
        <p:nvSpPr>
          <p:cNvPr id="3" name="Title 2">
            <a:extLst>
              <a:ext uri="{FF2B5EF4-FFF2-40B4-BE49-F238E27FC236}">
                <a16:creationId xmlns:a16="http://schemas.microsoft.com/office/drawing/2014/main" id="{ECFA671A-2241-5149-A2E4-B0A940F120BA}"/>
              </a:ext>
            </a:extLst>
          </p:cNvPr>
          <p:cNvSpPr>
            <a:spLocks noGrp="1"/>
          </p:cNvSpPr>
          <p:nvPr>
            <p:ph type="title"/>
          </p:nvPr>
        </p:nvSpPr>
        <p:spPr>
          <a:xfrm>
            <a:off x="479376" y="332656"/>
            <a:ext cx="11284890" cy="1152128"/>
          </a:xfrm>
        </p:spPr>
        <p:txBody>
          <a:bodyPr lIns="91440" tIns="45720" rIns="91440" bIns="45720" anchor="b" anchorCtr="0"/>
          <a:lstStyle/>
          <a:p>
            <a:r>
              <a:rPr lang="en-US" b="1" dirty="0">
                <a:latin typeface="OpenDyslexic" panose="00000500000000000000" pitchFamily="50" charset="0"/>
              </a:rPr>
              <a:t>How do we teach spelling?</a:t>
            </a:r>
          </a:p>
        </p:txBody>
      </p:sp>
      <p:pic>
        <p:nvPicPr>
          <p:cNvPr id="5" name="Picture 4" descr="A picture containing person, indoor, wall&#10;&#10;Description automatically generated">
            <a:extLst>
              <a:ext uri="{FF2B5EF4-FFF2-40B4-BE49-F238E27FC236}">
                <a16:creationId xmlns:a16="http://schemas.microsoft.com/office/drawing/2014/main" id="{70A18597-D3C0-654D-A58C-597972A3327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891253" y="1801214"/>
            <a:ext cx="6741316" cy="4490459"/>
          </a:xfrm>
          <a:prstGeom prst="roundRect">
            <a:avLst/>
          </a:prstGeom>
        </p:spPr>
      </p:pic>
    </p:spTree>
    <p:extLst>
      <p:ext uri="{BB962C8B-B14F-4D97-AF65-F5344CB8AC3E}">
        <p14:creationId xmlns:p14="http://schemas.microsoft.com/office/powerpoint/2010/main" val="996933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9582E0B82A07048A48C23433B10B790" ma:contentTypeVersion="14" ma:contentTypeDescription="Create a new document." ma:contentTypeScope="" ma:versionID="3fd51bc863c561e44879b24e7d9741a6">
  <xsd:schema xmlns:xsd="http://www.w3.org/2001/XMLSchema" xmlns:xs="http://www.w3.org/2001/XMLSchema" xmlns:p="http://schemas.microsoft.com/office/2006/metadata/properties" xmlns:ns2="71d96f78-74e6-472a-8bb2-341772c9b8b3" xmlns:ns3="7dd912b2-fccb-479a-8d4b-2937e8398ddb" targetNamespace="http://schemas.microsoft.com/office/2006/metadata/properties" ma:root="true" ma:fieldsID="948e62397bddef812a2c9db823a735ae" ns2:_="" ns3:_="">
    <xsd:import namespace="71d96f78-74e6-472a-8bb2-341772c9b8b3"/>
    <xsd:import namespace="7dd912b2-fccb-479a-8d4b-2937e8398ddb"/>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d96f78-74e6-472a-8bb2-341772c9b8b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e8dad2d-7a76-423e-b4e0-370171c6c2f1"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dd912b2-fccb-479a-8d4b-2937e8398ddb"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1674c59-8cec-409e-b09f-6d04cfebd933}" ma:internalName="TaxCatchAll" ma:showField="CatchAllData" ma:web="7dd912b2-fccb-479a-8d4b-2937e8398ddb">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7dd912b2-fccb-479a-8d4b-2937e8398ddb" xsi:nil="true"/>
    <lcf76f155ced4ddcb4097134ff3c332f xmlns="71d96f78-74e6-472a-8bb2-341772c9b8b3">
      <Terms xmlns="http://schemas.microsoft.com/office/infopath/2007/PartnerControls"/>
    </lcf76f155ced4ddcb4097134ff3c332f>
    <SharedWithUsers xmlns="7dd912b2-fccb-479a-8d4b-2937e8398ddb">
      <UserInfo>
        <DisplayName>K Craker</DisplayName>
        <AccountId>234</AccountId>
        <AccountType/>
      </UserInfo>
      <UserInfo>
        <DisplayName>S Green</DisplayName>
        <AccountId>109</AccountId>
        <AccountType/>
      </UserInfo>
      <UserInfo>
        <DisplayName>E Sutton</DisplayName>
        <AccountId>25</AccountId>
        <AccountType/>
      </UserInfo>
      <UserInfo>
        <DisplayName>J Wakefield</DisplayName>
        <AccountId>34</AccountId>
        <AccountType/>
      </UserInfo>
    </SharedWithUsers>
  </documentManagement>
</p:properties>
</file>

<file path=customXml/itemProps1.xml><?xml version="1.0" encoding="utf-8"?>
<ds:datastoreItem xmlns:ds="http://schemas.openxmlformats.org/officeDocument/2006/customXml" ds:itemID="{7B69F10D-92FE-43B4-977B-41C715102A0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d96f78-74e6-472a-8bb2-341772c9b8b3"/>
    <ds:schemaRef ds:uri="7dd912b2-fccb-479a-8d4b-2937e8398dd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0A3BEBB-38E5-47E9-9980-C8194D4DBFEF}">
  <ds:schemaRefs>
    <ds:schemaRef ds:uri="http://schemas.microsoft.com/sharepoint/v3/contenttype/forms"/>
  </ds:schemaRefs>
</ds:datastoreItem>
</file>

<file path=customXml/itemProps3.xml><?xml version="1.0" encoding="utf-8"?>
<ds:datastoreItem xmlns:ds="http://schemas.openxmlformats.org/officeDocument/2006/customXml" ds:itemID="{B5F1F1F8-5E37-4C4C-9058-F3843E3937F1}">
  <ds:schemaRefs>
    <ds:schemaRef ds:uri="http://schemas.microsoft.com/office/2006/metadata/properties"/>
    <ds:schemaRef ds:uri="http://schemas.microsoft.com/office/infopath/2007/PartnerControls"/>
    <ds:schemaRef ds:uri="7dd912b2-fccb-479a-8d4b-2937e8398ddb"/>
    <ds:schemaRef ds:uri="71d96f78-74e6-472a-8bb2-341772c9b8b3"/>
  </ds:schemaRefs>
</ds:datastoreItem>
</file>

<file path=docProps/app.xml><?xml version="1.0" encoding="utf-8"?>
<Properties xmlns="http://schemas.openxmlformats.org/officeDocument/2006/extended-properties" xmlns:vt="http://schemas.openxmlformats.org/officeDocument/2006/docPropsVTypes">
  <Template>TM02900743[[fn=Organic]]</Template>
  <TotalTime>20</TotalTime>
  <Words>1265</Words>
  <Application>Microsoft Office PowerPoint</Application>
  <PresentationFormat>Widescreen</PresentationFormat>
  <Paragraphs>119</Paragraphs>
  <Slides>16</Slides>
  <Notes>9</Notes>
  <HiddenSlides>0</HiddenSlides>
  <MMClips>2</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Organic</vt:lpstr>
      <vt:lpstr>Supporting your child with reading in Reception</vt:lpstr>
      <vt:lpstr>Phonics: it’s like another language!</vt:lpstr>
      <vt:lpstr>Phonics in school</vt:lpstr>
      <vt:lpstr>Reading in school</vt:lpstr>
      <vt:lpstr>We teach Phase 2 in this order</vt:lpstr>
      <vt:lpstr>Let’s say the Phase 2 sounds</vt:lpstr>
      <vt:lpstr>Blending to read words</vt:lpstr>
      <vt:lpstr>Tricky words</vt:lpstr>
      <vt:lpstr>Reading tricky words </vt:lpstr>
      <vt:lpstr>Reading at home</vt:lpstr>
      <vt:lpstr>Reading practice book</vt:lpstr>
      <vt:lpstr>Reading a wordless books</vt:lpstr>
      <vt:lpstr>Sharing book</vt:lpstr>
      <vt:lpstr>Books going home</vt:lpstr>
      <vt:lpstr>Spelling </vt:lpstr>
      <vt:lpstr>How do we teach spelling?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Supporting your child with reading in Reception</dc:title>
  <dc:creator>J Barton</dc:creator>
  <cp:lastModifiedBy>J Barton</cp:lastModifiedBy>
  <cp:revision>12</cp:revision>
  <dcterms:created xsi:type="dcterms:W3CDTF">2023-09-24T13:09:28Z</dcterms:created>
  <dcterms:modified xsi:type="dcterms:W3CDTF">2023-09-25T11:02:15Z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2023-09-24T14:02:53Z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c5a5007f-3f84-4671-899e-ff07e7938758</vt:lpwstr>
  </property>
  <property fmtid="{D5CDD505-2E9C-101B-9397-08002B2CF9AE}" pid="7" name="MSIP_Label_defa4170-0d19-0005-0004-bc88714345d2_ActionId">
    <vt:lpwstr>55dd33ad-194f-4c98-a63c-992970f0b58c</vt:lpwstr>
  </property>
  <property fmtid="{D5CDD505-2E9C-101B-9397-08002B2CF9AE}" pid="8" name="MSIP_Label_defa4170-0d19-0005-0004-bc88714345d2_ContentBits">
    <vt:lpwstr>0</vt:lpwstr>
  </property>
  <property fmtid="{D5CDD505-2E9C-101B-9397-08002B2CF9AE}" pid="9" name="ContentTypeId">
    <vt:lpwstr>0x01010019582E0B82A07048A48C23433B10B790</vt:lpwstr>
  </property>
  <property fmtid="{D5CDD505-2E9C-101B-9397-08002B2CF9AE}" pid="10" name="MediaServiceImageTags">
    <vt:lpwstr/>
  </property>
</Properties>
</file>